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8" r:id="rId10"/>
    <p:sldId id="270" r:id="rId11"/>
    <p:sldId id="274" r:id="rId12"/>
    <p:sldId id="272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26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Calgary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98188" custLinFactNeighborX="955" custLinFactNeighborY="-909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b="0" dirty="0">
              <a:solidFill>
                <a:schemeClr val="tx1"/>
              </a:solidFill>
            </a:rPr>
            <a:t>Initial Analysis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6381" custScaleY="88798" custLinFactNeighborX="-6321" custLinFactNeighborY="825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b="0" dirty="0">
              <a:solidFill>
                <a:schemeClr val="tx1"/>
              </a:solidFill>
            </a:rPr>
            <a:t>Initial Results &amp; Visuals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97303" custScaleY="88798" custLinFactNeighborX="-2229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b="0" dirty="0">
              <a:solidFill>
                <a:schemeClr val="tx1"/>
              </a:solidFill>
            </a:rPr>
            <a:t>Cleaning, Modification, Updates, Selection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6381" custScaleY="88798" custLinFactNeighborX="-5128" custLinFactNeighborY="837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Background Information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98188" custLinFactNeighborX="1114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Challenges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9581" custScaleY="88798" custLinFactNeighborX="-2229" custLinFactNeighborY="-825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Opportunities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9581" custScaleY="88798" custLinFactNeighborX="573" custLinFactNeighborY="-2045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Business Scenario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9581" custScaleY="88798" custLinFactNeighborX="-2229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4E3597-3B25-47A1-BDFD-615B32E3AA0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DBE0D-C2D1-415E-B935-F7618F738512}">
      <dgm:prSet phldrT="[Text]"/>
      <dgm:spPr/>
      <dgm:t>
        <a:bodyPr/>
        <a:lstStyle/>
        <a:p>
          <a:r>
            <a:rPr lang="en-US" dirty="0">
              <a:latin typeface="+mn-lt"/>
            </a:rPr>
            <a:t>1</a:t>
          </a:r>
          <a:r>
            <a:rPr lang="en-US" baseline="30000" dirty="0">
              <a:latin typeface="+mn-lt"/>
            </a:rPr>
            <a:t>st</a:t>
          </a:r>
          <a:r>
            <a:rPr lang="en-US" dirty="0">
              <a:latin typeface="+mn-lt"/>
            </a:rPr>
            <a:t> Step</a:t>
          </a:r>
        </a:p>
      </dgm:t>
    </dgm:pt>
    <dgm:pt modelId="{388D4ADE-0E63-4817-B8E0-E9DC89CB8524}" type="parTrans" cxnId="{A2B63832-216B-4C23-B878-6D21E8F3247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BB8F876-33E7-41E6-ACE2-4A99D703C267}" type="sibTrans" cxnId="{A2B63832-216B-4C23-B878-6D21E8F3247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CD0CC48-1576-49DF-B8FE-EB3F87E769A8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Analyze, classify, visualize, categorize the data</a:t>
          </a:r>
        </a:p>
      </dgm:t>
    </dgm:pt>
    <dgm:pt modelId="{126FF957-B61C-4435-B96F-42AA3CE91B96}" type="parTrans" cxnId="{442B9F41-EF69-4149-ACDC-96705A09FB1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51C2B13-1AEA-443F-926E-508EF5E1DDF1}" type="sibTrans" cxnId="{442B9F41-EF69-4149-ACDC-96705A09FB1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32B0738-1185-4589-A3B2-76345143B410}">
      <dgm:prSet phldrT="[Text]"/>
      <dgm:spPr/>
      <dgm:t>
        <a:bodyPr/>
        <a:lstStyle/>
        <a:p>
          <a:r>
            <a:rPr lang="en-US" dirty="0">
              <a:latin typeface="+mn-lt"/>
            </a:rPr>
            <a:t>2</a:t>
          </a:r>
          <a:r>
            <a:rPr lang="en-US" baseline="30000" dirty="0">
              <a:latin typeface="+mn-lt"/>
            </a:rPr>
            <a:t>nd</a:t>
          </a:r>
          <a:r>
            <a:rPr lang="en-US" dirty="0">
              <a:latin typeface="+mn-lt"/>
            </a:rPr>
            <a:t> Step</a:t>
          </a:r>
        </a:p>
      </dgm:t>
    </dgm:pt>
    <dgm:pt modelId="{9A1E448D-8AAC-4D4A-A291-77D86032ABCD}" type="parTrans" cxnId="{0B322702-AC69-4B74-B0E2-9998CBF0DDD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BE9BC7D-6AC1-4AA3-91CF-C7C285F62139}" type="sibTrans" cxnId="{0B322702-AC69-4B74-B0E2-9998CBF0DDD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88A2BF7-1D89-4129-AA35-397085E32E8B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Determine Hot spots - Universities, libraries, restaurants, etc.</a:t>
          </a:r>
        </a:p>
      </dgm:t>
    </dgm:pt>
    <dgm:pt modelId="{CCD0F68F-73C5-4A43-A7EA-16468CB70CE6}" type="parTrans" cxnId="{9A83710F-69C0-44E1-88A5-A361CCF32E9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76722BC-FD7B-43C3-9606-702EBE3059A7}" type="sibTrans" cxnId="{9A83710F-69C0-44E1-88A5-A361CCF32E9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FCFC09F-F133-4C2A-B6DD-1D188D318CF7}">
      <dgm:prSet phldrT="[Text]"/>
      <dgm:spPr/>
      <dgm:t>
        <a:bodyPr/>
        <a:lstStyle/>
        <a:p>
          <a:r>
            <a:rPr lang="en-US" dirty="0">
              <a:latin typeface="+mn-lt"/>
            </a:rPr>
            <a:t>3</a:t>
          </a:r>
          <a:r>
            <a:rPr lang="en-US" baseline="30000" dirty="0">
              <a:latin typeface="+mn-lt"/>
            </a:rPr>
            <a:t>rd</a:t>
          </a:r>
          <a:r>
            <a:rPr lang="en-US" dirty="0">
              <a:latin typeface="+mn-lt"/>
            </a:rPr>
            <a:t> Step</a:t>
          </a:r>
        </a:p>
      </dgm:t>
    </dgm:pt>
    <dgm:pt modelId="{8F799558-5CB3-4022-8136-159C1BCFFCF9}" type="parTrans" cxnId="{F6ABFACE-BD24-4FE6-A4D7-B3A7764B113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39D8E83-F1F3-4A97-8229-F52E1F434E0A}" type="sibTrans" cxnId="{F6ABFACE-BD24-4FE6-A4D7-B3A7764B113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886A6E-ECAE-4E2A-8E45-19E91C8433BC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Access to Foursquare API to collect venues data around hotspots. </a:t>
          </a:r>
        </a:p>
      </dgm:t>
    </dgm:pt>
    <dgm:pt modelId="{80C97AF1-A47A-44D7-A420-F6F1DEEEBBD3}" type="parTrans" cxnId="{52B3739D-07D0-4526-BF50-746E3A7E963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9C6115A-4B15-4826-8DF1-D78D9AAA1D83}" type="sibTrans" cxnId="{52B3739D-07D0-4526-BF50-746E3A7E963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046DFD8-51B1-4093-8FD1-96E896716415}">
      <dgm:prSet phldrT="[Text]"/>
      <dgm:spPr/>
      <dgm:t>
        <a:bodyPr/>
        <a:lstStyle/>
        <a:p>
          <a:r>
            <a:rPr lang="en-US" dirty="0">
              <a:latin typeface="+mn-lt"/>
            </a:rPr>
            <a:t>4</a:t>
          </a:r>
          <a:r>
            <a:rPr lang="en-US" baseline="30000" dirty="0">
              <a:latin typeface="+mn-lt"/>
            </a:rPr>
            <a:t>th</a:t>
          </a:r>
          <a:r>
            <a:rPr lang="en-US" dirty="0">
              <a:latin typeface="+mn-lt"/>
            </a:rPr>
            <a:t> Step</a:t>
          </a:r>
        </a:p>
      </dgm:t>
    </dgm:pt>
    <dgm:pt modelId="{810D0543-4B2F-4026-A157-60A864719C52}" type="parTrans" cxnId="{0DF81A63-6E67-49B1-97EA-261D3EBDB7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0239B6-395D-4A8F-A3D9-FA86C3FBFBAA}" type="sibTrans" cxnId="{0DF81A63-6E67-49B1-97EA-261D3EBDB7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5164808-70FA-4C1D-89CA-E0BD09FC95AF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800" dirty="0">
              <a:latin typeface="+mn-lt"/>
            </a:rPr>
            <a:t>Most attractive areas will be clustered. </a:t>
          </a:r>
        </a:p>
      </dgm:t>
    </dgm:pt>
    <dgm:pt modelId="{F4324E96-8ACB-48B1-96EE-89FFF3AA0A45}" type="parTrans" cxnId="{F214AFAB-5C4F-41FA-A2B4-AB08E7DE489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33CC0CC-C991-4B44-9120-AE32D4D24ADE}" type="sibTrans" cxnId="{F214AFAB-5C4F-41FA-A2B4-AB08E7DE489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FCED1C7-C93B-497D-9B80-AC5CAE31D6A0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Initial visualization for “Cab Services” – 1</a:t>
          </a:r>
          <a:r>
            <a:rPr lang="en-US" sz="1800" kern="1200" baseline="30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st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Map</a:t>
          </a:r>
        </a:p>
      </dgm:t>
    </dgm:pt>
    <dgm:pt modelId="{9C0E875D-438F-47E5-BE27-3A5F4A5E705D}" type="parTrans" cxnId="{2AC07010-9705-4960-8472-FE00E7DB158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6821257-AA04-4541-A7FC-88B26BF3D964}" type="sibTrans" cxnId="{2AC07010-9705-4960-8472-FE00E7DB158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3976F54-C301-4CE7-A32A-F5FBC397131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Parsing missing data and combining into main data frame</a:t>
          </a:r>
        </a:p>
      </dgm:t>
    </dgm:pt>
    <dgm:pt modelId="{999C50EA-2914-4AF4-A3A2-37C64BC082F3}" type="parTrans" cxnId="{266F0D57-B4FD-4E17-8CFA-962A9A9814E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7FD607D-EE2B-4C24-BB58-4CFBADB34122}" type="sibTrans" cxnId="{266F0D57-B4FD-4E17-8CFA-962A9A9814E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1429D90-893F-4AA5-AC07-4041B5C5D5E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Finding location coordinates </a:t>
          </a:r>
        </a:p>
      </dgm:t>
    </dgm:pt>
    <dgm:pt modelId="{2CD790E7-6271-4F25-ADF5-4A22023D9813}" type="parTrans" cxnId="{5DC8B425-8986-44C2-A34D-70C7AF85422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B28637B-D08A-4063-9332-501266A8D6DE}" type="sibTrans" cxnId="{5DC8B425-8986-44C2-A34D-70C7AF85422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513D142-05D7-4F8D-B1EE-F9D041886AC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Secondary visualization for “Cab Services” – 2</a:t>
          </a:r>
          <a:r>
            <a:rPr lang="en-US" sz="1800" kern="1200" baseline="30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nd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Map</a:t>
          </a:r>
        </a:p>
      </dgm:t>
    </dgm:pt>
    <dgm:pt modelId="{5E02DF23-D61A-4535-9782-E8C83FB60C04}" type="parTrans" cxnId="{9BB0495A-62D6-45E2-80A5-F89A6583DA0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C8F88F-90E8-4948-B5F0-C11177C710D8}" type="sibTrans" cxnId="{9BB0495A-62D6-45E2-80A5-F89A6583DA0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2DEAE5-3BCA-410B-93C4-E0CD09C7666A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Venues json file will be generated to classify venues  </a:t>
          </a:r>
        </a:p>
      </dgm:t>
    </dgm:pt>
    <dgm:pt modelId="{4A944CD8-35DF-4B32-A6BA-24BC8D1DC6B6}" type="parTrans" cxnId="{920354E2-FE34-4C32-89CA-74EDC533D17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BBA2ACD-6406-4DAD-A6CB-1E6F5336CF30}" type="sibTrans" cxnId="{920354E2-FE34-4C32-89CA-74EDC533D17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2EFACF-7864-488E-BA11-F321AB9B506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800" dirty="0">
              <a:latin typeface="+mn-lt"/>
            </a:rPr>
            <a:t>Clustered venues and population data will be combined to define &amp; visualize best branch locations for cab services. –Final Map</a:t>
          </a:r>
        </a:p>
      </dgm:t>
    </dgm:pt>
    <dgm:pt modelId="{B6E86D92-9E7C-4C54-8676-E347E4432653}" type="parTrans" cxnId="{04FDCD7B-931F-46AB-917D-961811FC549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8705D05-4931-47B7-8BE8-E2CC9CFCF63E}" type="sibTrans" cxnId="{04FDCD7B-931F-46AB-917D-961811FC549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94B202A-F658-47DA-B82E-D0EEF0C7AE71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Search, find, capture and clean the data – Census &amp; Services Data</a:t>
          </a:r>
        </a:p>
      </dgm:t>
    </dgm:pt>
    <dgm:pt modelId="{1844CDC1-9A1F-4BA3-96D3-E87FCBBF3872}" type="parTrans" cxnId="{4190524E-815B-4256-B3BA-8B4D354F32D5}">
      <dgm:prSet/>
      <dgm:spPr/>
      <dgm:t>
        <a:bodyPr/>
        <a:lstStyle/>
        <a:p>
          <a:endParaRPr lang="en-US"/>
        </a:p>
      </dgm:t>
    </dgm:pt>
    <dgm:pt modelId="{0489E90F-7A34-443D-BDF5-A373E0D6A869}" type="sibTrans" cxnId="{4190524E-815B-4256-B3BA-8B4D354F32D5}">
      <dgm:prSet/>
      <dgm:spPr/>
      <dgm:t>
        <a:bodyPr/>
        <a:lstStyle/>
        <a:p>
          <a:endParaRPr lang="en-US"/>
        </a:p>
      </dgm:t>
    </dgm:pt>
    <dgm:pt modelId="{C7F10F73-2A5E-4EA1-B8DC-E4E8CE9C57A5}" type="pres">
      <dgm:prSet presAssocID="{474E3597-3B25-47A1-BDFD-615B32E3AA08}" presName="linearFlow" presStyleCnt="0">
        <dgm:presLayoutVars>
          <dgm:dir/>
          <dgm:animLvl val="lvl"/>
          <dgm:resizeHandles val="exact"/>
        </dgm:presLayoutVars>
      </dgm:prSet>
      <dgm:spPr/>
    </dgm:pt>
    <dgm:pt modelId="{5F01204D-DF01-47E6-9823-4A8209E8D4AB}" type="pres">
      <dgm:prSet presAssocID="{6D8DBE0D-C2D1-415E-B935-F7618F738512}" presName="composite" presStyleCnt="0"/>
      <dgm:spPr/>
    </dgm:pt>
    <dgm:pt modelId="{5914B5B3-855E-4FEF-A30C-890727FE9524}" type="pres">
      <dgm:prSet presAssocID="{6D8DBE0D-C2D1-415E-B935-F7618F738512}" presName="parentText" presStyleLbl="alignNode1" presStyleIdx="0" presStyleCnt="4" custLinFactNeighborY="0">
        <dgm:presLayoutVars>
          <dgm:chMax val="1"/>
          <dgm:bulletEnabled val="1"/>
        </dgm:presLayoutVars>
      </dgm:prSet>
      <dgm:spPr/>
    </dgm:pt>
    <dgm:pt modelId="{28B33DA4-B20E-4728-8DFF-4CD1FC2E1020}" type="pres">
      <dgm:prSet presAssocID="{6D8DBE0D-C2D1-415E-B935-F7618F738512}" presName="descendantText" presStyleLbl="alignAcc1" presStyleIdx="0" presStyleCnt="4" custScaleX="99105" custScaleY="100000" custLinFactNeighborX="-17" custLinFactNeighborY="-582">
        <dgm:presLayoutVars>
          <dgm:bulletEnabled val="1"/>
        </dgm:presLayoutVars>
      </dgm:prSet>
      <dgm:spPr>
        <a:xfrm rot="5400000">
          <a:off x="1946010" y="-653279"/>
          <a:ext cx="967564" cy="2274127"/>
        </a:xfrm>
        <a:prstGeom prst="round2SameRect">
          <a:avLst/>
        </a:prstGeom>
      </dgm:spPr>
    </dgm:pt>
    <dgm:pt modelId="{F0AAE7A6-6529-44DE-B465-F45C03DC0B50}" type="pres">
      <dgm:prSet presAssocID="{CBB8F876-33E7-41E6-ACE2-4A99D703C267}" presName="sp" presStyleCnt="0"/>
      <dgm:spPr/>
    </dgm:pt>
    <dgm:pt modelId="{BE2A082E-0EE8-4870-81BD-B68BB6A2A1BD}" type="pres">
      <dgm:prSet presAssocID="{832B0738-1185-4589-A3B2-76345143B410}" presName="composite" presStyleCnt="0"/>
      <dgm:spPr/>
    </dgm:pt>
    <dgm:pt modelId="{C7BE00AA-C342-451C-83CE-6667BC1462AD}" type="pres">
      <dgm:prSet presAssocID="{832B0738-1185-4589-A3B2-76345143B410}" presName="parentText" presStyleLbl="alignNode1" presStyleIdx="1" presStyleCnt="4" custScaleY="111646" custLinFactNeighborY="0">
        <dgm:presLayoutVars>
          <dgm:chMax val="1"/>
          <dgm:bulletEnabled val="1"/>
        </dgm:presLayoutVars>
      </dgm:prSet>
      <dgm:spPr/>
    </dgm:pt>
    <dgm:pt modelId="{1534397A-3BC9-42CB-B34F-379931C52C9B}" type="pres">
      <dgm:prSet presAssocID="{832B0738-1185-4589-A3B2-76345143B410}" presName="descendantText" presStyleLbl="alignAcc1" presStyleIdx="1" presStyleCnt="4" custScaleY="137394" custLinFactNeighborX="0">
        <dgm:presLayoutVars>
          <dgm:bulletEnabled val="1"/>
        </dgm:presLayoutVars>
      </dgm:prSet>
      <dgm:spPr>
        <a:xfrm rot="5400000">
          <a:off x="3976209" y="-1394529"/>
          <a:ext cx="1040095" cy="6752308"/>
        </a:xfrm>
        <a:prstGeom prst="round2SameRect">
          <a:avLst/>
        </a:prstGeom>
      </dgm:spPr>
    </dgm:pt>
    <dgm:pt modelId="{65F6A06B-22DB-4C0A-AB23-BCFE45FA070D}" type="pres">
      <dgm:prSet presAssocID="{7BE9BC7D-6AC1-4AA3-91CF-C7C285F62139}" presName="sp" presStyleCnt="0"/>
      <dgm:spPr/>
    </dgm:pt>
    <dgm:pt modelId="{C9A6F29F-3B91-47DE-9455-17D02745A138}" type="pres">
      <dgm:prSet presAssocID="{9FCFC09F-F133-4C2A-B6DD-1D188D318CF7}" presName="composite" presStyleCnt="0"/>
      <dgm:spPr/>
    </dgm:pt>
    <dgm:pt modelId="{E3C49573-1D23-42AF-B0EB-1AA3D6A7DD4E}" type="pres">
      <dgm:prSet presAssocID="{9FCFC09F-F133-4C2A-B6DD-1D188D318CF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B5E4F77-E96F-42A2-87F3-0A41032FFA45}" type="pres">
      <dgm:prSet presAssocID="{9FCFC09F-F133-4C2A-B6DD-1D188D318CF7}" presName="descendantText" presStyleLbl="alignAcc1" presStyleIdx="2" presStyleCnt="4" custScaleY="99700">
        <dgm:presLayoutVars>
          <dgm:bulletEnabled val="1"/>
        </dgm:presLayoutVars>
      </dgm:prSet>
      <dgm:spPr>
        <a:xfrm rot="5400000">
          <a:off x="3974297" y="171806"/>
          <a:ext cx="990375" cy="6805853"/>
        </a:xfrm>
        <a:prstGeom prst="round2SameRect">
          <a:avLst/>
        </a:prstGeom>
      </dgm:spPr>
    </dgm:pt>
    <dgm:pt modelId="{577167D0-F2C9-46CE-88E5-C0234E4EDF47}" type="pres">
      <dgm:prSet presAssocID="{A39D8E83-F1F3-4A97-8229-F52E1F434E0A}" presName="sp" presStyleCnt="0"/>
      <dgm:spPr/>
    </dgm:pt>
    <dgm:pt modelId="{B3DA3180-A128-44AB-BCAE-AC9C8F5F8B62}" type="pres">
      <dgm:prSet presAssocID="{D046DFD8-51B1-4093-8FD1-96E896716415}" presName="composite" presStyleCnt="0"/>
      <dgm:spPr/>
    </dgm:pt>
    <dgm:pt modelId="{2E1E5266-70EB-4693-BDA4-EA0F3FE4190A}" type="pres">
      <dgm:prSet presAssocID="{D046DFD8-51B1-4093-8FD1-96E89671641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69569A3-0E91-49B7-B6B1-072D8E5AFF18}" type="pres">
      <dgm:prSet presAssocID="{D046DFD8-51B1-4093-8FD1-96E896716415}" presName="descendantText" presStyleLbl="alignAcc1" presStyleIdx="3" presStyleCnt="4" custLinFactNeighborY="0">
        <dgm:presLayoutVars>
          <dgm:bulletEnabled val="1"/>
        </dgm:presLayoutVars>
      </dgm:prSet>
      <dgm:spPr/>
    </dgm:pt>
  </dgm:ptLst>
  <dgm:cxnLst>
    <dgm:cxn modelId="{0B322702-AC69-4B74-B0E2-9998CBF0DDD7}" srcId="{474E3597-3B25-47A1-BDFD-615B32E3AA08}" destId="{832B0738-1185-4589-A3B2-76345143B410}" srcOrd="1" destOrd="0" parTransId="{9A1E448D-8AAC-4D4A-A291-77D86032ABCD}" sibTransId="{7BE9BC7D-6AC1-4AA3-91CF-C7C285F62139}"/>
    <dgm:cxn modelId="{9A83710F-69C0-44E1-88A5-A361CCF32E92}" srcId="{832B0738-1185-4589-A3B2-76345143B410}" destId="{588A2BF7-1D89-4129-AA35-397085E32E8B}" srcOrd="0" destOrd="0" parTransId="{CCD0F68F-73C5-4A43-A7EA-16468CB70CE6}" sibTransId="{076722BC-FD7B-43C3-9606-702EBE3059A7}"/>
    <dgm:cxn modelId="{2AC07010-9705-4960-8472-FE00E7DB158E}" srcId="{6D8DBE0D-C2D1-415E-B935-F7618F738512}" destId="{CFCED1C7-C93B-497D-9B80-AC5CAE31D6A0}" srcOrd="2" destOrd="0" parTransId="{9C0E875D-438F-47E5-BE27-3A5F4A5E705D}" sibTransId="{16821257-AA04-4541-A7FC-88B26BF3D964}"/>
    <dgm:cxn modelId="{9F3FED19-6572-4FD7-B2F2-D62E15BB6682}" type="presOf" srcId="{D046DFD8-51B1-4093-8FD1-96E896716415}" destId="{2E1E5266-70EB-4693-BDA4-EA0F3FE4190A}" srcOrd="0" destOrd="0" presId="urn:microsoft.com/office/officeart/2005/8/layout/chevron2"/>
    <dgm:cxn modelId="{D0393B20-1AC6-4718-AAF8-E4FD9FFB0923}" type="presOf" srcId="{2513D142-05D7-4F8D-B1EE-F9D041886ACA}" destId="{1534397A-3BC9-42CB-B34F-379931C52C9B}" srcOrd="0" destOrd="3" presId="urn:microsoft.com/office/officeart/2005/8/layout/chevron2"/>
    <dgm:cxn modelId="{5DC8B425-8986-44C2-A34D-70C7AF854223}" srcId="{832B0738-1185-4589-A3B2-76345143B410}" destId="{C1429D90-893F-4AA5-AC07-4041B5C5D5EA}" srcOrd="2" destOrd="0" parTransId="{2CD790E7-6271-4F25-ADF5-4A22023D9813}" sibTransId="{6B28637B-D08A-4063-9332-501266A8D6DE}"/>
    <dgm:cxn modelId="{C968102A-C182-4E82-8902-CB8AD68FF49E}" type="presOf" srcId="{588A2BF7-1D89-4129-AA35-397085E32E8B}" destId="{1534397A-3BC9-42CB-B34F-379931C52C9B}" srcOrd="0" destOrd="0" presId="urn:microsoft.com/office/officeart/2005/8/layout/chevron2"/>
    <dgm:cxn modelId="{A2B63832-216B-4C23-B878-6D21E8F32471}" srcId="{474E3597-3B25-47A1-BDFD-615B32E3AA08}" destId="{6D8DBE0D-C2D1-415E-B935-F7618F738512}" srcOrd="0" destOrd="0" parTransId="{388D4ADE-0E63-4817-B8E0-E9DC89CB8524}" sibTransId="{CBB8F876-33E7-41E6-ACE2-4A99D703C267}"/>
    <dgm:cxn modelId="{E0B45539-7D67-4F91-9BA8-6CFCD59FF581}" type="presOf" srcId="{45886A6E-ECAE-4E2A-8E45-19E91C8433BC}" destId="{7B5E4F77-E96F-42A2-87F3-0A41032FFA45}" srcOrd="0" destOrd="0" presId="urn:microsoft.com/office/officeart/2005/8/layout/chevron2"/>
    <dgm:cxn modelId="{43620A3F-4D7A-4F8A-B5D4-3FEB58EE3703}" type="presOf" srcId="{D5164808-70FA-4C1D-89CA-E0BD09FC95AF}" destId="{869569A3-0E91-49B7-B6B1-072D8E5AFF18}" srcOrd="0" destOrd="0" presId="urn:microsoft.com/office/officeart/2005/8/layout/chevron2"/>
    <dgm:cxn modelId="{442B9F41-EF69-4149-ACDC-96705A09FB1D}" srcId="{6D8DBE0D-C2D1-415E-B935-F7618F738512}" destId="{7CD0CC48-1576-49DF-B8FE-EB3F87E769A8}" srcOrd="1" destOrd="0" parTransId="{126FF957-B61C-4435-B96F-42AA3CE91B96}" sibTransId="{B51C2B13-1AEA-443F-926E-508EF5E1DDF1}"/>
    <dgm:cxn modelId="{0DF81A63-6E67-49B1-97EA-261D3EBDB78D}" srcId="{474E3597-3B25-47A1-BDFD-615B32E3AA08}" destId="{D046DFD8-51B1-4093-8FD1-96E896716415}" srcOrd="3" destOrd="0" parTransId="{810D0543-4B2F-4026-A157-60A864719C52}" sibTransId="{970239B6-395D-4A8F-A3D9-FA86C3FBFBAA}"/>
    <dgm:cxn modelId="{4190524E-815B-4256-B3BA-8B4D354F32D5}" srcId="{6D8DBE0D-C2D1-415E-B935-F7618F738512}" destId="{594B202A-F658-47DA-B82E-D0EEF0C7AE71}" srcOrd="0" destOrd="0" parTransId="{1844CDC1-9A1F-4BA3-96D3-E87FCBBF3872}" sibTransId="{0489E90F-7A34-443D-BDF5-A373E0D6A869}"/>
    <dgm:cxn modelId="{74A24151-4D7B-4BC2-90EB-ED8D8896849E}" type="presOf" srcId="{474E3597-3B25-47A1-BDFD-615B32E3AA08}" destId="{C7F10F73-2A5E-4EA1-B8DC-E4E8CE9C57A5}" srcOrd="0" destOrd="0" presId="urn:microsoft.com/office/officeart/2005/8/layout/chevron2"/>
    <dgm:cxn modelId="{266F0D57-B4FD-4E17-8CFA-962A9A9814E6}" srcId="{832B0738-1185-4589-A3B2-76345143B410}" destId="{F3976F54-C301-4CE7-A32A-F5FBC397131A}" srcOrd="1" destOrd="0" parTransId="{999C50EA-2914-4AF4-A3A2-37C64BC082F3}" sibTransId="{47FD607D-EE2B-4C24-BB58-4CFBADB34122}"/>
    <dgm:cxn modelId="{9BB0495A-62D6-45E2-80A5-F89A6583DA03}" srcId="{832B0738-1185-4589-A3B2-76345143B410}" destId="{2513D142-05D7-4F8D-B1EE-F9D041886ACA}" srcOrd="3" destOrd="0" parTransId="{5E02DF23-D61A-4535-9782-E8C83FB60C04}" sibTransId="{78C8F88F-90E8-4948-B5F0-C11177C710D8}"/>
    <dgm:cxn modelId="{04FDCD7B-931F-46AB-917D-961811FC549A}" srcId="{D046DFD8-51B1-4093-8FD1-96E896716415}" destId="{E92EFACF-7864-488E-BA11-F321AB9B506C}" srcOrd="1" destOrd="0" parTransId="{B6E86D92-9E7C-4C54-8676-E347E4432653}" sibTransId="{98705D05-4931-47B7-8BE8-E2CC9CFCF63E}"/>
    <dgm:cxn modelId="{49D9A390-8791-40B8-A4C4-4E74FF11002D}" type="presOf" srcId="{832B0738-1185-4589-A3B2-76345143B410}" destId="{C7BE00AA-C342-451C-83CE-6667BC1462AD}" srcOrd="0" destOrd="0" presId="urn:microsoft.com/office/officeart/2005/8/layout/chevron2"/>
    <dgm:cxn modelId="{13D63C92-C6FA-4054-8279-3AE22CB602CF}" type="presOf" srcId="{C1429D90-893F-4AA5-AC07-4041B5C5D5EA}" destId="{1534397A-3BC9-42CB-B34F-379931C52C9B}" srcOrd="0" destOrd="2" presId="urn:microsoft.com/office/officeart/2005/8/layout/chevron2"/>
    <dgm:cxn modelId="{52B3739D-07D0-4526-BF50-746E3A7E963C}" srcId="{9FCFC09F-F133-4C2A-B6DD-1D188D318CF7}" destId="{45886A6E-ECAE-4E2A-8E45-19E91C8433BC}" srcOrd="0" destOrd="0" parTransId="{80C97AF1-A47A-44D7-A420-F6F1DEEEBBD3}" sibTransId="{D9C6115A-4B15-4826-8DF1-D78D9AAA1D83}"/>
    <dgm:cxn modelId="{F214AFAB-5C4F-41FA-A2B4-AB08E7DE4891}" srcId="{D046DFD8-51B1-4093-8FD1-96E896716415}" destId="{D5164808-70FA-4C1D-89CA-E0BD09FC95AF}" srcOrd="0" destOrd="0" parTransId="{F4324E96-8ACB-48B1-96EE-89FFF3AA0A45}" sibTransId="{333CC0CC-C991-4B44-9120-AE32D4D24ADE}"/>
    <dgm:cxn modelId="{B1ED45B4-9970-4C33-843A-498D273328D6}" type="presOf" srcId="{7CD0CC48-1576-49DF-B8FE-EB3F87E769A8}" destId="{28B33DA4-B20E-4728-8DFF-4CD1FC2E1020}" srcOrd="0" destOrd="1" presId="urn:microsoft.com/office/officeart/2005/8/layout/chevron2"/>
    <dgm:cxn modelId="{8F998EB9-4248-40E4-B0F4-88A2D6E203FA}" type="presOf" srcId="{F3976F54-C301-4CE7-A32A-F5FBC397131A}" destId="{1534397A-3BC9-42CB-B34F-379931C52C9B}" srcOrd="0" destOrd="1" presId="urn:microsoft.com/office/officeart/2005/8/layout/chevron2"/>
    <dgm:cxn modelId="{929BB5C4-8718-4450-8795-CE4B51B6EA44}" type="presOf" srcId="{B82DEAE5-3BCA-410B-93C4-E0CD09C7666A}" destId="{7B5E4F77-E96F-42A2-87F3-0A41032FFA45}" srcOrd="0" destOrd="1" presId="urn:microsoft.com/office/officeart/2005/8/layout/chevron2"/>
    <dgm:cxn modelId="{F6ABFACE-BD24-4FE6-A4D7-B3A7764B1131}" srcId="{474E3597-3B25-47A1-BDFD-615B32E3AA08}" destId="{9FCFC09F-F133-4C2A-B6DD-1D188D318CF7}" srcOrd="2" destOrd="0" parTransId="{8F799558-5CB3-4022-8136-159C1BCFFCF9}" sibTransId="{A39D8E83-F1F3-4A97-8229-F52E1F434E0A}"/>
    <dgm:cxn modelId="{920354E2-FE34-4C32-89CA-74EDC533D170}" srcId="{9FCFC09F-F133-4C2A-B6DD-1D188D318CF7}" destId="{B82DEAE5-3BCA-410B-93C4-E0CD09C7666A}" srcOrd="1" destOrd="0" parTransId="{4A944CD8-35DF-4B32-A6BA-24BC8D1DC6B6}" sibTransId="{5BBA2ACD-6406-4DAD-A6CB-1E6F5336CF30}"/>
    <dgm:cxn modelId="{B64524EE-9A78-4A47-8BFD-EE8A70E67B5A}" type="presOf" srcId="{6D8DBE0D-C2D1-415E-B935-F7618F738512}" destId="{5914B5B3-855E-4FEF-A30C-890727FE9524}" srcOrd="0" destOrd="0" presId="urn:microsoft.com/office/officeart/2005/8/layout/chevron2"/>
    <dgm:cxn modelId="{E48A90F3-5D75-4BA4-BDCC-EA470F1A8F31}" type="presOf" srcId="{E92EFACF-7864-488E-BA11-F321AB9B506C}" destId="{869569A3-0E91-49B7-B6B1-072D8E5AFF18}" srcOrd="0" destOrd="1" presId="urn:microsoft.com/office/officeart/2005/8/layout/chevron2"/>
    <dgm:cxn modelId="{B137A2F7-CF16-4041-959D-FA9740D11FBC}" type="presOf" srcId="{9FCFC09F-F133-4C2A-B6DD-1D188D318CF7}" destId="{E3C49573-1D23-42AF-B0EB-1AA3D6A7DD4E}" srcOrd="0" destOrd="0" presId="urn:microsoft.com/office/officeart/2005/8/layout/chevron2"/>
    <dgm:cxn modelId="{62FB4AFB-BA59-4215-8A7B-F149AB87C910}" type="presOf" srcId="{CFCED1C7-C93B-497D-9B80-AC5CAE31D6A0}" destId="{28B33DA4-B20E-4728-8DFF-4CD1FC2E1020}" srcOrd="0" destOrd="2" presId="urn:microsoft.com/office/officeart/2005/8/layout/chevron2"/>
    <dgm:cxn modelId="{92544AFD-3CB0-44B7-BE97-CAEB5EFA09EA}" type="presOf" srcId="{594B202A-F658-47DA-B82E-D0EEF0C7AE71}" destId="{28B33DA4-B20E-4728-8DFF-4CD1FC2E1020}" srcOrd="0" destOrd="0" presId="urn:microsoft.com/office/officeart/2005/8/layout/chevron2"/>
    <dgm:cxn modelId="{1B12BBE8-2A01-45C8-AD25-5629EE1C1EF8}" type="presParOf" srcId="{C7F10F73-2A5E-4EA1-B8DC-E4E8CE9C57A5}" destId="{5F01204D-DF01-47E6-9823-4A8209E8D4AB}" srcOrd="0" destOrd="0" presId="urn:microsoft.com/office/officeart/2005/8/layout/chevron2"/>
    <dgm:cxn modelId="{87B3B41B-80CE-4DF9-BAF4-DF1C5F007C0D}" type="presParOf" srcId="{5F01204D-DF01-47E6-9823-4A8209E8D4AB}" destId="{5914B5B3-855E-4FEF-A30C-890727FE9524}" srcOrd="0" destOrd="0" presId="urn:microsoft.com/office/officeart/2005/8/layout/chevron2"/>
    <dgm:cxn modelId="{E9C759A5-2A11-4364-B8A1-67FA4D6F7C15}" type="presParOf" srcId="{5F01204D-DF01-47E6-9823-4A8209E8D4AB}" destId="{28B33DA4-B20E-4728-8DFF-4CD1FC2E1020}" srcOrd="1" destOrd="0" presId="urn:microsoft.com/office/officeart/2005/8/layout/chevron2"/>
    <dgm:cxn modelId="{E7F947B2-6DFE-473E-B80B-37A69D62103E}" type="presParOf" srcId="{C7F10F73-2A5E-4EA1-B8DC-E4E8CE9C57A5}" destId="{F0AAE7A6-6529-44DE-B465-F45C03DC0B50}" srcOrd="1" destOrd="0" presId="urn:microsoft.com/office/officeart/2005/8/layout/chevron2"/>
    <dgm:cxn modelId="{5AA1F299-CAD6-4787-A4B9-82B7071C1140}" type="presParOf" srcId="{C7F10F73-2A5E-4EA1-B8DC-E4E8CE9C57A5}" destId="{BE2A082E-0EE8-4870-81BD-B68BB6A2A1BD}" srcOrd="2" destOrd="0" presId="urn:microsoft.com/office/officeart/2005/8/layout/chevron2"/>
    <dgm:cxn modelId="{BE25CCF6-6B39-447A-ACA7-D3B34D246115}" type="presParOf" srcId="{BE2A082E-0EE8-4870-81BD-B68BB6A2A1BD}" destId="{C7BE00AA-C342-451C-83CE-6667BC1462AD}" srcOrd="0" destOrd="0" presId="urn:microsoft.com/office/officeart/2005/8/layout/chevron2"/>
    <dgm:cxn modelId="{6838C8C8-754D-4186-86C5-2C2761CAE509}" type="presParOf" srcId="{BE2A082E-0EE8-4870-81BD-B68BB6A2A1BD}" destId="{1534397A-3BC9-42CB-B34F-379931C52C9B}" srcOrd="1" destOrd="0" presId="urn:microsoft.com/office/officeart/2005/8/layout/chevron2"/>
    <dgm:cxn modelId="{B0D66F6D-F077-43AC-8EBF-4681C7846315}" type="presParOf" srcId="{C7F10F73-2A5E-4EA1-B8DC-E4E8CE9C57A5}" destId="{65F6A06B-22DB-4C0A-AB23-BCFE45FA070D}" srcOrd="3" destOrd="0" presId="urn:microsoft.com/office/officeart/2005/8/layout/chevron2"/>
    <dgm:cxn modelId="{9F7B5D53-3E41-4523-9DC3-68EBC29691E5}" type="presParOf" srcId="{C7F10F73-2A5E-4EA1-B8DC-E4E8CE9C57A5}" destId="{C9A6F29F-3B91-47DE-9455-17D02745A138}" srcOrd="4" destOrd="0" presId="urn:microsoft.com/office/officeart/2005/8/layout/chevron2"/>
    <dgm:cxn modelId="{C11363E6-E9C4-42FF-B402-130B4BE7AC3F}" type="presParOf" srcId="{C9A6F29F-3B91-47DE-9455-17D02745A138}" destId="{E3C49573-1D23-42AF-B0EB-1AA3D6A7DD4E}" srcOrd="0" destOrd="0" presId="urn:microsoft.com/office/officeart/2005/8/layout/chevron2"/>
    <dgm:cxn modelId="{C3F7382D-0B2A-4EE4-9689-8053081FB6A3}" type="presParOf" srcId="{C9A6F29F-3B91-47DE-9455-17D02745A138}" destId="{7B5E4F77-E96F-42A2-87F3-0A41032FFA45}" srcOrd="1" destOrd="0" presId="urn:microsoft.com/office/officeart/2005/8/layout/chevron2"/>
    <dgm:cxn modelId="{728BE1E1-C731-4EE1-A652-519372B838E8}" type="presParOf" srcId="{C7F10F73-2A5E-4EA1-B8DC-E4E8CE9C57A5}" destId="{577167D0-F2C9-46CE-88E5-C0234E4EDF47}" srcOrd="5" destOrd="0" presId="urn:microsoft.com/office/officeart/2005/8/layout/chevron2"/>
    <dgm:cxn modelId="{2C0B4694-F164-4151-8549-7C06411106D9}" type="presParOf" srcId="{C7F10F73-2A5E-4EA1-B8DC-E4E8CE9C57A5}" destId="{B3DA3180-A128-44AB-BCAE-AC9C8F5F8B62}" srcOrd="6" destOrd="0" presId="urn:microsoft.com/office/officeart/2005/8/layout/chevron2"/>
    <dgm:cxn modelId="{93658965-C75E-4CDF-AD8C-3513355A79B1}" type="presParOf" srcId="{B3DA3180-A128-44AB-BCAE-AC9C8F5F8B62}" destId="{2E1E5266-70EB-4693-BDA4-EA0F3FE4190A}" srcOrd="0" destOrd="0" presId="urn:microsoft.com/office/officeart/2005/8/layout/chevron2"/>
    <dgm:cxn modelId="{117D8B36-1634-49E8-A939-00AE654014BF}" type="presParOf" srcId="{B3DA3180-A128-44AB-BCAE-AC9C8F5F8B62}" destId="{869569A3-0E91-49B7-B6B1-072D8E5AFF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Sources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9581" custScaleY="88798" custLinFactNeighborX="-2229" custLinFactNeighborY="-825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dirty="0">
              <a:solidFill>
                <a:schemeClr val="tx1"/>
              </a:solidFill>
            </a:rPr>
            <a:t>Datasets</a:t>
          </a: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9581" custScaleY="88798" custLinFactNeighborX="-2" custLinFactNeighborY="818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7C9E4D-D0F4-451D-9768-158152CBB3D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372992B-82BC-4435-96B9-0562FCD170CF}">
      <dgm:prSet phldrT="[Text]" custT="1"/>
      <dgm:spPr>
        <a:solidFill>
          <a:srgbClr val="FFC000"/>
        </a:solidFill>
      </dgm:spPr>
      <dgm:t>
        <a:bodyPr/>
        <a:lstStyle/>
        <a:p>
          <a:pPr algn="l"/>
          <a:r>
            <a:rPr lang="en-US" sz="2000" b="0" dirty="0">
              <a:solidFill>
                <a:schemeClr val="tx1"/>
              </a:solidFill>
            </a:rPr>
            <a:t>Cleaning, Modification, Updates, Selection</a:t>
          </a:r>
        </a:p>
      </dgm:t>
    </dgm:pt>
    <dgm:pt modelId="{194E1F89-3EDA-4146-97B7-3C1FFD27CC50}" type="parTrans" cxnId="{3F6B90B6-CBB7-47CE-BFAB-1CF5D1C6852B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E12FC039-8DF9-483B-B702-3272F64A68E7}" type="sibTrans" cxnId="{3F6B90B6-CBB7-47CE-BFAB-1CF5D1C6852B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264DD44-D372-4254-9CB2-4964C2E1A55E}" type="pres">
      <dgm:prSet presAssocID="{527C9E4D-D0F4-451D-9768-158152CBB3D2}" presName="Name0" presStyleCnt="0">
        <dgm:presLayoutVars>
          <dgm:dir/>
          <dgm:animLvl val="lvl"/>
          <dgm:resizeHandles val="exact"/>
        </dgm:presLayoutVars>
      </dgm:prSet>
      <dgm:spPr/>
    </dgm:pt>
    <dgm:pt modelId="{57031DD1-E780-4B2B-AF74-5EB457582225}" type="pres">
      <dgm:prSet presAssocID="{E372992B-82BC-4435-96B9-0562FCD170CF}" presName="parTxOnly" presStyleLbl="node1" presStyleIdx="0" presStyleCnt="1" custScaleX="86381" custScaleY="88798" custLinFactNeighborX="-5128">
        <dgm:presLayoutVars>
          <dgm:chMax val="0"/>
          <dgm:chPref val="0"/>
          <dgm:bulletEnabled val="1"/>
        </dgm:presLayoutVars>
      </dgm:prSet>
      <dgm:spPr/>
    </dgm:pt>
  </dgm:ptLst>
  <dgm:cxnLst>
    <dgm:cxn modelId="{B92E532C-B6BC-435F-9779-7E20EA270904}" type="presOf" srcId="{527C9E4D-D0F4-451D-9768-158152CBB3D2}" destId="{2264DD44-D372-4254-9CB2-4964C2E1A55E}" srcOrd="0" destOrd="0" presId="urn:microsoft.com/office/officeart/2005/8/layout/chevron1"/>
    <dgm:cxn modelId="{3F6B90B6-CBB7-47CE-BFAB-1CF5D1C6852B}" srcId="{527C9E4D-D0F4-451D-9768-158152CBB3D2}" destId="{E372992B-82BC-4435-96B9-0562FCD170CF}" srcOrd="0" destOrd="0" parTransId="{194E1F89-3EDA-4146-97B7-3C1FFD27CC50}" sibTransId="{E12FC039-8DF9-483B-B702-3272F64A68E7}"/>
    <dgm:cxn modelId="{C18DDBBF-F069-4AF0-893C-72D455D038A7}" type="presOf" srcId="{E372992B-82BC-4435-96B9-0562FCD170CF}" destId="{57031DD1-E780-4B2B-AF74-5EB457582225}" srcOrd="0" destOrd="0" presId="urn:microsoft.com/office/officeart/2005/8/layout/chevron1"/>
    <dgm:cxn modelId="{CE2FE6E2-BF01-4680-BDFE-B73B34F8C841}" type="presParOf" srcId="{2264DD44-D372-4254-9CB2-4964C2E1A55E}" destId="{57031DD1-E780-4B2B-AF74-5EB45758222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58027" y="0"/>
          <a:ext cx="2983451" cy="541859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Calgary</a:t>
          </a:r>
        </a:p>
      </dsp:txBody>
      <dsp:txXfrm>
        <a:off x="328957" y="0"/>
        <a:ext cx="2441592" cy="5418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36251" y="0"/>
          <a:ext cx="5827322" cy="520979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Initial Analysis</a:t>
          </a:r>
        </a:p>
      </dsp:txBody>
      <dsp:txXfrm>
        <a:off x="296741" y="0"/>
        <a:ext cx="5306343" cy="5209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0" y="0"/>
          <a:ext cx="3082722" cy="498254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Initial Results &amp; Visuals</a:t>
          </a:r>
        </a:p>
      </dsp:txBody>
      <dsp:txXfrm>
        <a:off x="249127" y="0"/>
        <a:ext cx="2584468" cy="4982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103971" y="0"/>
          <a:ext cx="5190291" cy="52387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Cleaning, Modification, Updates, Selection</a:t>
          </a:r>
        </a:p>
      </dsp:txBody>
      <dsp:txXfrm>
        <a:off x="365909" y="0"/>
        <a:ext cx="4666415" cy="5238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62412" y="0"/>
          <a:ext cx="3208888" cy="53299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Background Information</a:t>
          </a:r>
        </a:p>
      </dsp:txBody>
      <dsp:txXfrm>
        <a:off x="328909" y="0"/>
        <a:ext cx="2675895" cy="53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92935" y="0"/>
          <a:ext cx="2748183" cy="51281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Challenges</a:t>
          </a:r>
        </a:p>
      </dsp:txBody>
      <dsp:txXfrm>
        <a:off x="349344" y="0"/>
        <a:ext cx="2235365" cy="5128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178896" y="0"/>
          <a:ext cx="2748183" cy="52683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Opportunities</a:t>
          </a:r>
        </a:p>
      </dsp:txBody>
      <dsp:txXfrm>
        <a:off x="442311" y="0"/>
        <a:ext cx="2221353" cy="526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92935" y="0"/>
          <a:ext cx="2748183" cy="51281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Business Scenario</a:t>
          </a:r>
        </a:p>
      </dsp:txBody>
      <dsp:txXfrm>
        <a:off x="349344" y="0"/>
        <a:ext cx="2235365" cy="5128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4B5B3-855E-4FEF-A30C-890727FE9524}">
      <dsp:nvSpPr>
        <dsp:cNvPr id="0" name=""/>
        <dsp:cNvSpPr/>
      </dsp:nvSpPr>
      <dsp:spPr>
        <a:xfrm rot="5400000">
          <a:off x="-201031" y="213389"/>
          <a:ext cx="1340211" cy="938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1</a:t>
          </a:r>
          <a:r>
            <a:rPr lang="en-US" sz="2200" kern="1200" baseline="30000" dirty="0">
              <a:latin typeface="+mn-lt"/>
            </a:rPr>
            <a:t>st</a:t>
          </a:r>
          <a:r>
            <a:rPr lang="en-US" sz="2200" kern="1200" dirty="0">
              <a:latin typeface="+mn-lt"/>
            </a:rPr>
            <a:t> Step</a:t>
          </a:r>
        </a:p>
      </dsp:txBody>
      <dsp:txXfrm rot="-5400000">
        <a:off x="2" y="481431"/>
        <a:ext cx="938147" cy="402064"/>
      </dsp:txXfrm>
    </dsp:sp>
    <dsp:sp modelId="{28B33DA4-B20E-4728-8DFF-4CD1FC2E1020}">
      <dsp:nvSpPr>
        <dsp:cNvPr id="0" name=""/>
        <dsp:cNvSpPr/>
      </dsp:nvSpPr>
      <dsp:spPr>
        <a:xfrm rot="5400000">
          <a:off x="3825706" y="-2851648"/>
          <a:ext cx="871137" cy="6589010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Search, find, capture and clean the data – Census &amp; Services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Analyze, classify, visualize, categorize the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Initial visualization for “Cab Services” – 1</a:t>
          </a:r>
          <a:r>
            <a:rPr lang="en-US" sz="1800" kern="1200" baseline="30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st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Map</a:t>
          </a:r>
        </a:p>
      </dsp:txBody>
      <dsp:txXfrm rot="-5400000">
        <a:off x="966770" y="49813"/>
        <a:ext cx="6546485" cy="786087"/>
      </dsp:txXfrm>
    </dsp:sp>
    <dsp:sp modelId="{C7BE00AA-C342-451C-83CE-6667BC1462AD}">
      <dsp:nvSpPr>
        <dsp:cNvPr id="0" name=""/>
        <dsp:cNvSpPr/>
      </dsp:nvSpPr>
      <dsp:spPr>
        <a:xfrm rot="5400000">
          <a:off x="-279072" y="1578767"/>
          <a:ext cx="1496292" cy="938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2</a:t>
          </a:r>
          <a:r>
            <a:rPr lang="en-US" sz="2200" kern="1200" baseline="30000" dirty="0">
              <a:latin typeface="+mn-lt"/>
            </a:rPr>
            <a:t>nd</a:t>
          </a:r>
          <a:r>
            <a:rPr lang="en-US" sz="2200" kern="1200" dirty="0">
              <a:latin typeface="+mn-lt"/>
            </a:rPr>
            <a:t> Step</a:t>
          </a:r>
        </a:p>
      </dsp:txBody>
      <dsp:txXfrm rot="-5400000">
        <a:off x="1" y="1768769"/>
        <a:ext cx="938147" cy="558145"/>
      </dsp:txXfrm>
    </dsp:sp>
    <dsp:sp modelId="{1534397A-3BC9-42CB-B34F-379931C52C9B}">
      <dsp:nvSpPr>
        <dsp:cNvPr id="0" name=""/>
        <dsp:cNvSpPr/>
      </dsp:nvSpPr>
      <dsp:spPr>
        <a:xfrm rot="5400000">
          <a:off x="3663959" y="-1510952"/>
          <a:ext cx="1196890" cy="6648514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Determine Hot spots - Universities, libraries, restaurants, etc.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Parsing missing data and combining into main data frame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Finding location coordinates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Secondary visualization for “Cab Services” – 2</a:t>
          </a:r>
          <a:r>
            <a:rPr lang="en-US" sz="1800" kern="1200" baseline="300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nd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Map</a:t>
          </a:r>
        </a:p>
      </dsp:txBody>
      <dsp:txXfrm rot="-5400000">
        <a:off x="938148" y="1273286"/>
        <a:ext cx="6590087" cy="1080036"/>
      </dsp:txXfrm>
    </dsp:sp>
    <dsp:sp modelId="{E3C49573-1D23-42AF-B0EB-1AA3D6A7DD4E}">
      <dsp:nvSpPr>
        <dsp:cNvPr id="0" name=""/>
        <dsp:cNvSpPr/>
      </dsp:nvSpPr>
      <dsp:spPr>
        <a:xfrm rot="5400000">
          <a:off x="-201031" y="2859310"/>
          <a:ext cx="1340211" cy="938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3</a:t>
          </a:r>
          <a:r>
            <a:rPr lang="en-US" sz="2200" kern="1200" baseline="30000" dirty="0">
              <a:latin typeface="+mn-lt"/>
            </a:rPr>
            <a:t>rd</a:t>
          </a:r>
          <a:r>
            <a:rPr lang="en-US" sz="2200" kern="1200" dirty="0">
              <a:latin typeface="+mn-lt"/>
            </a:rPr>
            <a:t> Step</a:t>
          </a:r>
        </a:p>
      </dsp:txBody>
      <dsp:txXfrm rot="-5400000">
        <a:off x="2" y="3127352"/>
        <a:ext cx="938147" cy="402064"/>
      </dsp:txXfrm>
    </dsp:sp>
    <dsp:sp modelId="{7B5E4F77-E96F-42A2-87F3-0A41032FFA45}">
      <dsp:nvSpPr>
        <dsp:cNvPr id="0" name=""/>
        <dsp:cNvSpPr/>
      </dsp:nvSpPr>
      <dsp:spPr>
        <a:xfrm rot="5400000">
          <a:off x="3828142" y="-230409"/>
          <a:ext cx="868523" cy="6648514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Access to Foursquare API to collect venues data around hotspots.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Venues json file will be generated to classify venues  </a:t>
          </a:r>
        </a:p>
      </dsp:txBody>
      <dsp:txXfrm rot="-5400000">
        <a:off x="938147" y="2701984"/>
        <a:ext cx="6606116" cy="783727"/>
      </dsp:txXfrm>
    </dsp:sp>
    <dsp:sp modelId="{2E1E5266-70EB-4693-BDA4-EA0F3FE4190A}">
      <dsp:nvSpPr>
        <dsp:cNvPr id="0" name=""/>
        <dsp:cNvSpPr/>
      </dsp:nvSpPr>
      <dsp:spPr>
        <a:xfrm rot="5400000">
          <a:off x="-201031" y="4061813"/>
          <a:ext cx="1340211" cy="938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+mn-lt"/>
            </a:rPr>
            <a:t>4</a:t>
          </a:r>
          <a:r>
            <a:rPr lang="en-US" sz="2200" kern="1200" baseline="30000" dirty="0">
              <a:latin typeface="+mn-lt"/>
            </a:rPr>
            <a:t>th</a:t>
          </a:r>
          <a:r>
            <a:rPr lang="en-US" sz="2200" kern="1200" dirty="0">
              <a:latin typeface="+mn-lt"/>
            </a:rPr>
            <a:t> Step</a:t>
          </a:r>
        </a:p>
      </dsp:txBody>
      <dsp:txXfrm rot="-5400000">
        <a:off x="2" y="4329855"/>
        <a:ext cx="938147" cy="402064"/>
      </dsp:txXfrm>
    </dsp:sp>
    <dsp:sp modelId="{869569A3-0E91-49B7-B6B1-072D8E5AFF18}">
      <dsp:nvSpPr>
        <dsp:cNvPr id="0" name=""/>
        <dsp:cNvSpPr/>
      </dsp:nvSpPr>
      <dsp:spPr>
        <a:xfrm rot="5400000">
          <a:off x="3826836" y="972092"/>
          <a:ext cx="871137" cy="6648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latin typeface="+mn-lt"/>
            </a:rPr>
            <a:t>Most attractive areas will be clustered.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>
              <a:latin typeface="+mn-lt"/>
            </a:rPr>
            <a:t>Clustered venues and population data will be combined to define &amp; visualize best branch locations for cab services. –Final Map</a:t>
          </a:r>
        </a:p>
      </dsp:txBody>
      <dsp:txXfrm rot="-5400000">
        <a:off x="938148" y="3903306"/>
        <a:ext cx="6605989" cy="7860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92935" y="0"/>
          <a:ext cx="2748183" cy="53367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Sources</a:t>
          </a:r>
        </a:p>
      </dsp:txBody>
      <dsp:txXfrm>
        <a:off x="359773" y="0"/>
        <a:ext cx="2214507" cy="5336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161256" y="0"/>
          <a:ext cx="2748183" cy="5297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Datasets</a:t>
          </a:r>
        </a:p>
      </dsp:txBody>
      <dsp:txXfrm>
        <a:off x="426120" y="0"/>
        <a:ext cx="2218455" cy="5297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31DD1-E780-4B2B-AF74-5EB457582225}">
      <dsp:nvSpPr>
        <dsp:cNvPr id="0" name=""/>
        <dsp:cNvSpPr/>
      </dsp:nvSpPr>
      <dsp:spPr>
        <a:xfrm>
          <a:off x="116732" y="0"/>
          <a:ext cx="5827322" cy="505101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Cleaning, Modification, Updates, Selection</a:t>
          </a:r>
        </a:p>
      </dsp:txBody>
      <dsp:txXfrm>
        <a:off x="369283" y="0"/>
        <a:ext cx="5322221" cy="505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9B57A-CC4B-47A7-B447-E36943DB91A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D508F-BC07-470F-A3B6-83EB6C44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42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D508F-BC07-470F-A3B6-83EB6C4485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143A-7F88-4CA1-B13E-61A00C45B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D2E1E-2B1A-4D1F-A622-0CE6D5CD5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3431A-3033-4929-9048-183DF8B8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BAE1-2FC3-4FF6-9E3A-588B841977E9}" type="datetime1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DB26E-FD4A-4C50-9A81-FBA36B4E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F104-F2CE-4168-9536-A58903F1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B8F4-8401-4B4B-91D2-54D4D970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F59DC-7AF7-4956-AFDA-DAF89146A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3C230-D194-40FB-B49D-342229B1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92E-66FC-4921-BC87-9123F11DFE0A}" type="datetime1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685C-E21C-4762-B7C1-E596BCE8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A310-6134-4ACA-995A-E4DB813B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2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7C50A-5C7D-4B3E-8C7A-1400A6523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F4B73-A666-49C1-AD54-B35CD65AC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E8FF1-DD21-4BC5-844C-54ED784C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0AFBE-A1A6-4EAC-A9A7-9604C87D0481}" type="datetime1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10A1E-F774-4F6D-BCD8-9BBCFD90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DACB7-DA3B-469A-8ABE-D5D496A0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41D3-8326-4442-8D2A-3996B8AF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AE94-EA02-446D-A6AB-2C59D53F5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FF7C-5B28-4FD0-B88B-AAFB890C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2B1C-92AD-43D1-9703-EBD46264C722}" type="datetime1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1167-EDD7-4EB2-A233-E757C49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52C5C-CDD5-4A26-8D1C-EE28F6AA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BA68-8F19-4FEC-B684-99582F8B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BBBCB-D236-4037-B30F-1FB53F1E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7BC51-B58C-4C9B-835E-AFAD3B14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6B68C-EF3E-4F68-AB49-77D2235731D8}" type="datetime1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8C264-77BD-4BBE-900E-B124D52F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45EFC-BED9-47CB-91DF-49467A2A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3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2991-0083-4ECA-A722-94D624A1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73CC7-EA99-4504-B096-AD6BF3242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556EB-A236-4ECE-849B-B48925AFF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B1B10-07D2-45F4-B6D8-C0634EF9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1D22-7BBE-4B49-9350-2C7F9399E7DD}" type="datetime1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CBA13-B428-4009-B347-CE83B3C7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7455A-0099-4437-B9EE-BC4C0020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3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6505-0806-4180-937C-DF7437C9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84A8F-1D83-452D-96F7-75CD3A84F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EDC68-7DD9-498D-8CB0-BE81DB10F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0E028-0197-4544-8A26-7246FFCA3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73751-FA72-4327-8FE2-0F1215745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5F3B6-B546-49F5-B507-4DEAFCC6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4E26-DC9D-4F2B-858D-5DDC710DCD9D}" type="datetime1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01E9F-A2C6-4CAB-8EF6-867A7DD8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3B927-7F1D-416E-A4BE-81FB6629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8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D99A-1146-4DD7-89BB-3E6D673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646FB-9C79-4D94-BFFB-F32FC5B3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31287-8D28-4879-82EB-312B4DDBE0E1}" type="datetime1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CCAD3-7E9F-43EC-A646-1042DE6E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3CFA5-7DD0-488B-9212-B5D29AD6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8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88EB2-9965-4CE0-9DCB-2B0A21F2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B36E-57EA-4A96-8B14-479D5814A634}" type="datetime1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CE4B2-F227-4821-8BD0-4CA1DF0F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F3C1C-0C2B-48D0-900A-13D2F6F0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1CD6-FA2B-4CB2-9129-05ABACB0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BDDA-A7C9-4F65-8DE1-1659EC9E7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0C9C2-C763-4AF6-8D5B-E2F95976F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4833-AF64-4F2A-90BE-22FB28BC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5638-6AA3-4012-B4A4-6DEB454A33B7}" type="datetime1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2DEC7-BB3F-4727-A515-F560F79C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08A6C-3B59-4B41-AE94-EDF057D8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1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A5FB-E89D-4443-A98C-BC53A920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F16FB-9F3F-490F-B024-354834F1D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1E85F-86A5-43DD-BC64-2A1EA0600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FA52B-96E0-4DCE-BD31-BCE87497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E1E7A-3AA8-4CDF-AE4E-D5E0C3551BCC}" type="datetime1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FEEF-7F09-4955-8D28-354CCFB9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64627-9ECE-4697-B051-45E91160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9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78D19-820E-48AC-B64A-C89C3FD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602D7-884D-43D5-A491-524608132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AEAD-33C2-46E5-AB0F-64FD535BE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24C47-5ACF-4AAE-863F-E903EAA0DC19}" type="datetime1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E188-6F80-4238-ACD6-D5843D372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DE002-491F-40CF-A837-C75A4DA83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E3C82-EEC1-4C8A-BEC4-4AA9490C0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7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diagramLayout" Target="../diagrams/layout4.xml"/><Relationship Id="rId18" Type="http://schemas.openxmlformats.org/officeDocument/2006/relationships/image" Target="../media/image10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12" Type="http://schemas.openxmlformats.org/officeDocument/2006/relationships/diagramData" Target="../diagrams/data4.xml"/><Relationship Id="rId1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8.jpeg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4.xml"/><Relationship Id="rId10" Type="http://schemas.openxmlformats.org/officeDocument/2006/relationships/image" Target="../media/image7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jpeg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hyperlink" Target="https://data.calgary.ca/Demographics/Census-by-Community-2019/rkfr-buzb" TargetMode="External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hyperlink" Target="https://data.calgary.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F28E-7C75-4E1C-982B-E49C0D502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Calgary Private Cab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E3C46-527D-4319-B6A0-B0B31A3E28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Gokalp Aydinak</a:t>
            </a:r>
          </a:p>
        </p:txBody>
      </p:sp>
    </p:spTree>
    <p:extLst>
      <p:ext uri="{BB962C8B-B14F-4D97-AF65-F5344CB8AC3E}">
        <p14:creationId xmlns:p14="http://schemas.microsoft.com/office/powerpoint/2010/main" val="157049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Data Analysis – First Step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8BADCD-EE5D-405C-A8FA-12F3EEB47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178574"/>
              </p:ext>
            </p:extLst>
          </p:nvPr>
        </p:nvGraphicFramePr>
        <p:xfrm>
          <a:off x="924485" y="1332769"/>
          <a:ext cx="3171265" cy="49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1D8DE-F4C5-4272-8E49-E0645114F858}"/>
              </a:ext>
            </a:extLst>
          </p:cNvPr>
          <p:cNvPicPr/>
          <p:nvPr/>
        </p:nvPicPr>
        <p:blipFill rotWithShape="1">
          <a:blip r:embed="rId7"/>
          <a:srcRect l="22277" t="15339" r="30894"/>
          <a:stretch/>
        </p:blipFill>
        <p:spPr>
          <a:xfrm>
            <a:off x="6434138" y="1266825"/>
            <a:ext cx="5634037" cy="52720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B7F46A-C8C5-4945-A9E2-CCD86C21F3B7}"/>
              </a:ext>
            </a:extLst>
          </p:cNvPr>
          <p:cNvSpPr/>
          <p:nvPr/>
        </p:nvSpPr>
        <p:spPr>
          <a:xfrm>
            <a:off x="561983" y="1831023"/>
            <a:ext cx="5872155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 black circles - Optimum areas for the branches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Black circle Size – Branch Size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“Yellow Stars” - industrial areas.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colored circles have radius proportional to their population range mentioned as below: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  - Neighborhoods &gt; 20,000 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Orange - 15,000 &lt; Neighborhoods &lt; 20,000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Blue - 10,000 &lt; Neighborhoods &lt; 15,000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Dark green – 5,000 &lt; Neighborhoods &lt; 10,000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Light green - Neighborhoods &lt; 5,000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Without venues data it will be really hard to say if citizens are just visiting nearby places or travelling around the city. 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7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Data Analysis – Second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88" y="1886589"/>
            <a:ext cx="5505450" cy="4834885"/>
          </a:xfrm>
        </p:spPr>
        <p:txBody>
          <a:bodyPr>
            <a:noAutofit/>
          </a:bodyPr>
          <a:lstStyle/>
          <a:p>
            <a:r>
              <a:rPr lang="en-US" sz="2000" dirty="0"/>
              <a:t>“Calgary Services Data” has been filtered, cleaned, missing data filled in, wrong data has been corrected. (Dynamic Population Data)</a:t>
            </a:r>
          </a:p>
          <a:p>
            <a:r>
              <a:rPr lang="en-US" sz="2000" dirty="0"/>
              <a:t>All attractive places data have been defined but colleges data were missing.</a:t>
            </a:r>
          </a:p>
          <a:p>
            <a:r>
              <a:rPr lang="en-US" sz="2000" dirty="0"/>
              <a:t>College names were scraped through </a:t>
            </a:r>
            <a:r>
              <a:rPr lang="en-US" sz="2000" dirty="0" err="1"/>
              <a:t>wikipedia</a:t>
            </a:r>
            <a:r>
              <a:rPr lang="en-US" sz="2000" dirty="0"/>
              <a:t> and added into main </a:t>
            </a:r>
            <a:r>
              <a:rPr lang="en-US" sz="2000" dirty="0" err="1"/>
              <a:t>dataframe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Hospital = Red Circle</a:t>
            </a:r>
          </a:p>
          <a:p>
            <a:pPr marL="285750" lvl="0" indent="-285750"/>
            <a:r>
              <a:rPr lang="en-US" sz="2000" dirty="0"/>
              <a:t>Clinic = Orange Circle</a:t>
            </a:r>
          </a:p>
          <a:p>
            <a:pPr marL="285750" lvl="0" indent="-285750"/>
            <a:r>
              <a:rPr lang="en-US" sz="2000" dirty="0"/>
              <a:t>Universities = Green Circle</a:t>
            </a:r>
          </a:p>
          <a:p>
            <a:pPr marL="285750" lvl="0" indent="-285750"/>
            <a:r>
              <a:rPr lang="en-US" sz="2000" dirty="0"/>
              <a:t>Rest = Blue Circle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8BADCD-EE5D-405C-A8FA-12F3EEB47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179185"/>
              </p:ext>
            </p:extLst>
          </p:nvPr>
        </p:nvGraphicFramePr>
        <p:xfrm>
          <a:off x="753036" y="1290637"/>
          <a:ext cx="6014477" cy="523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A93771-9E4E-4D1A-8F11-BCD107BAFB42}"/>
              </a:ext>
            </a:extLst>
          </p:cNvPr>
          <p:cNvGrpSpPr/>
          <p:nvPr/>
        </p:nvGrpSpPr>
        <p:grpSpPr>
          <a:xfrm>
            <a:off x="877985" y="4289742"/>
            <a:ext cx="5218015" cy="498254"/>
            <a:chOff x="0" y="0"/>
            <a:chExt cx="3082722" cy="498254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BBE1CD79-3D15-4A94-B9CC-EB1D0C52C210}"/>
                </a:ext>
              </a:extLst>
            </p:cNvPr>
            <p:cNvSpPr/>
            <p:nvPr/>
          </p:nvSpPr>
          <p:spPr>
            <a:xfrm>
              <a:off x="0" y="0"/>
              <a:ext cx="3082722" cy="498254"/>
            </a:xfrm>
            <a:prstGeom prst="chevron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8410BAA1-46BB-4F46-85DD-B17AA5BFD2C5}"/>
                </a:ext>
              </a:extLst>
            </p:cNvPr>
            <p:cNvSpPr txBox="1"/>
            <p:nvPr/>
          </p:nvSpPr>
          <p:spPr>
            <a:xfrm>
              <a:off x="249127" y="0"/>
              <a:ext cx="2584468" cy="498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 dirty="0">
                  <a:solidFill>
                    <a:schemeClr val="tx1"/>
                  </a:solidFill>
                </a:rPr>
                <a:t>Initial Results &amp; Visuals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DEAA9-1492-47E1-9E1C-F9AD1303B211}"/>
              </a:ext>
            </a:extLst>
          </p:cNvPr>
          <p:cNvPicPr/>
          <p:nvPr/>
        </p:nvPicPr>
        <p:blipFill rotWithShape="1">
          <a:blip r:embed="rId8"/>
          <a:srcRect l="23160" t="20349" r="28096"/>
          <a:stretch/>
        </p:blipFill>
        <p:spPr>
          <a:xfrm>
            <a:off x="6119813" y="1295401"/>
            <a:ext cx="5881688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9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Foursquare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7F46A-C8C5-4945-A9E2-CCD86C21F3B7}"/>
              </a:ext>
            </a:extLst>
          </p:cNvPr>
          <p:cNvSpPr/>
          <p:nvPr/>
        </p:nvSpPr>
        <p:spPr>
          <a:xfrm>
            <a:off x="838200" y="1780223"/>
            <a:ext cx="9644063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Foursquare API have been used to collect venues information around these hotspots.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Search is limited to 1000m radius of each hot spot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Quantity is limited to 100 venues.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venue names are defined, and their URL addresses are collected.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JSON file for all the venues are collected.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the venue names and their location coordinates are grouped under same neighborhood names and their presence frequency are defined for each neighborhood.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Finally, only top 10 venues are selected and sorted under “</a:t>
            </a:r>
            <a:r>
              <a:rPr lang="en-US" sz="2000" dirty="0" err="1"/>
              <a:t>neighbourhoods_venues_sorted</a:t>
            </a:r>
            <a:r>
              <a:rPr lang="en-US" sz="2000" dirty="0"/>
              <a:t>” </a:t>
            </a:r>
            <a:r>
              <a:rPr lang="en-US" sz="2000" dirty="0" err="1"/>
              <a:t>dataframe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2819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Clustering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7F46A-C8C5-4945-A9E2-CCD86C21F3B7}"/>
              </a:ext>
            </a:extLst>
          </p:cNvPr>
          <p:cNvSpPr/>
          <p:nvPr/>
        </p:nvSpPr>
        <p:spPr>
          <a:xfrm>
            <a:off x="838200" y="1780223"/>
            <a:ext cx="9967913" cy="175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 helped on defining neighborhoods that have most diverse venues options for citizens.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areas will directly indicate highest customer potential areas for the Private Cab Services.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optimum clustering quantity was  2 which clustered most and least attractive neighborhoods.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DD8E-C50C-4014-A969-241E7B23AA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150552"/>
            <a:ext cx="6396038" cy="1497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4D50A-77CF-40A8-A352-B624FD6805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4903340"/>
            <a:ext cx="6396037" cy="1497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A2C96B-10D5-4FBF-B260-4EA754F1B9B5}"/>
              </a:ext>
            </a:extLst>
          </p:cNvPr>
          <p:cNvSpPr/>
          <p:nvPr/>
        </p:nvSpPr>
        <p:spPr>
          <a:xfrm>
            <a:off x="7758113" y="5208685"/>
            <a:ext cx="4095750" cy="77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Cluster  Label “0” 	= Least attractive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Cluster Label “1”	= Most Attractive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44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Final Results &amp; Visuals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7F46A-C8C5-4945-A9E2-CCD86C21F3B7}"/>
              </a:ext>
            </a:extLst>
          </p:cNvPr>
          <p:cNvSpPr/>
          <p:nvPr/>
        </p:nvSpPr>
        <p:spPr>
          <a:xfrm>
            <a:off x="838200" y="1333587"/>
            <a:ext cx="5986493" cy="582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 map that indicates most and least attractive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Center of Calgary (Blue Rhombus) - Most attractive neighborhood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different type of venues are located in this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promising place in Calgary for finding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Best place for the main office (headquarters).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Neighborhoods are clustered in to 2 categories.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Purple – neighborhoods with most attractive \ diverse venues.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Red - neighborhoods with least diverse venues.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Blue rhombus - most diverse venues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Center of Calgary is the best place for headquarters.</a:t>
            </a:r>
          </a:p>
          <a:p>
            <a:endParaRPr lang="en-US" sz="20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EFD46-71E0-4BEB-A6D2-D969DA5B92E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0" r="30305" b="3724"/>
          <a:stretch/>
        </p:blipFill>
        <p:spPr bwMode="auto">
          <a:xfrm>
            <a:off x="6724649" y="1223962"/>
            <a:ext cx="4895851" cy="5072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481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Final Results &amp; Visuals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7F46A-C8C5-4945-A9E2-CCD86C21F3B7}"/>
              </a:ext>
            </a:extLst>
          </p:cNvPr>
          <p:cNvSpPr/>
          <p:nvPr/>
        </p:nvSpPr>
        <p:spPr>
          <a:xfrm>
            <a:off x="838200" y="1519963"/>
            <a:ext cx="49715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 from clustering analysis are combined with the results obtained from population analysis Data (Data Analysis 1</a:t>
            </a:r>
            <a:r>
              <a:rPr lang="en-US" sz="2000" baseline="30000" dirty="0"/>
              <a:t>st</a:t>
            </a:r>
            <a:r>
              <a:rPr lang="en-US" sz="2000" dirty="0"/>
              <a:t> Step).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E6796-0EE9-4BFD-9F3B-E29942DB25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10927" r="37409" b="1695"/>
          <a:stretch/>
        </p:blipFill>
        <p:spPr bwMode="auto">
          <a:xfrm>
            <a:off x="6491288" y="1090614"/>
            <a:ext cx="5481637" cy="5265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009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9E6796-0EE9-4BFD-9F3B-E29942DB25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10927" r="37409" b="1695"/>
          <a:stretch/>
        </p:blipFill>
        <p:spPr bwMode="auto">
          <a:xfrm>
            <a:off x="6491288" y="1090614"/>
            <a:ext cx="5481637" cy="5265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7F46A-C8C5-4945-A9E2-CCD86C21F3B7}"/>
              </a:ext>
            </a:extLst>
          </p:cNvPr>
          <p:cNvSpPr/>
          <p:nvPr/>
        </p:nvSpPr>
        <p:spPr>
          <a:xfrm>
            <a:off x="838200" y="1366163"/>
            <a:ext cx="56102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 branches will be located as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 Branch - Rhombus @ the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 Branches - Big Circle North, Big  Circle North East, Big Circle South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Branches – Small Circle West, Small Circle North West, Small Circle South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important areas are 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profitable way to establish Branches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other important results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Industrial areas are on the eastside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Highly populated areas are on North, East, South East, Center and South West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attractive neighborhoods are located in the central part of Calgary.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study can be further extended by analyzing crime rate, population-age demographics, road conditions, competitor analysis, fuel consumption rate per km, city shop rental prices, etc.  </a:t>
            </a:r>
          </a:p>
        </p:txBody>
      </p:sp>
      <p:pic>
        <p:nvPicPr>
          <p:cNvPr id="7" name="Picture 2" descr="City of Calgary on Twitter: &quot;The #GreenLineYYC is the next step in  completing Calgary's rapid transit network alongside the existing Red &amp;  Blue LRT lines &amp; four MAX bus rapid transit routes.">
            <a:extLst>
              <a:ext uri="{FF2B5EF4-FFF2-40B4-BE49-F238E27FC236}">
                <a16:creationId xmlns:a16="http://schemas.microsoft.com/office/drawing/2014/main" id="{036AB43A-4428-4FC3-A2B8-90925D59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9" y="725489"/>
            <a:ext cx="4443412" cy="46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8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18AA2-9925-4140-B837-12A98D47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9450"/>
            <a:ext cx="10515600" cy="714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Thanks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9F793-DCC9-4686-89CB-3572D16D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3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FD62-CCF0-4F6D-A6A2-09B9027E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4E85E1-2F32-4750-B09E-E5AF98DAB1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9302" y="1976043"/>
            <a:ext cx="789016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79400" algn="l"/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Business Scenario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 Analysis – First Step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 Analysis – Second Step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Foursquare API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Clustering Analysis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Final Results &amp; Visuals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EE62-FE82-4282-AC39-36A4C5D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5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7919"/>
            <a:ext cx="5923225" cy="2380231"/>
          </a:xfrm>
        </p:spPr>
        <p:txBody>
          <a:bodyPr>
            <a:normAutofit/>
          </a:bodyPr>
          <a:lstStyle/>
          <a:p>
            <a:r>
              <a:rPr lang="en-US" sz="2000" dirty="0"/>
              <a:t>A city in the western Canadian province of Alberta </a:t>
            </a:r>
          </a:p>
          <a:p>
            <a:r>
              <a:rPr lang="en-US" sz="2000" dirty="0"/>
              <a:t>Population of 1,285,711</a:t>
            </a:r>
          </a:p>
          <a:p>
            <a:r>
              <a:rPr lang="en-US" sz="2000" dirty="0"/>
              <a:t>Alberta's most-populous city &amp; 4</a:t>
            </a:r>
            <a:r>
              <a:rPr lang="en-US" sz="2000" baseline="30000" dirty="0"/>
              <a:t>th </a:t>
            </a:r>
            <a:r>
              <a:rPr lang="en-US" sz="2000" dirty="0"/>
              <a:t> largest in Canada</a:t>
            </a:r>
          </a:p>
          <a:p>
            <a:r>
              <a:rPr lang="en-US" sz="2000" dirty="0"/>
              <a:t>Diverse economy: Energy, financial services, tech,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highest number of corporate head offices:  800 </a:t>
            </a:r>
          </a:p>
          <a:p>
            <a:r>
              <a:rPr lang="en-US" sz="2000" dirty="0"/>
              <a:t>Highest number of millionaires per capita in Canada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3E74D-90DE-4273-8BCA-2D6F4F41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637" y="709613"/>
            <a:ext cx="4681386" cy="25558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4A80CE5-B0FC-46B4-B302-3EE377F81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333990"/>
              </p:ext>
            </p:extLst>
          </p:nvPr>
        </p:nvGraphicFramePr>
        <p:xfrm>
          <a:off x="777485" y="1305990"/>
          <a:ext cx="3041479" cy="541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7FF94-6501-4547-9A98-6030DB13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2" descr="The greying of Calgary: 2019 census shows the city is becoming 'more like  Winnipeg' | CBC News">
            <a:extLst>
              <a:ext uri="{FF2B5EF4-FFF2-40B4-BE49-F238E27FC236}">
                <a16:creationId xmlns:a16="http://schemas.microsoft.com/office/drawing/2014/main" id="{667E91B3-6BCE-40D2-BA4E-1756738A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37" y="3662363"/>
            <a:ext cx="4675586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08CE8B-9FE4-4FD1-8577-E64D116DA1B9}"/>
              </a:ext>
            </a:extLst>
          </p:cNvPr>
          <p:cNvSpPr/>
          <p:nvPr/>
        </p:nvSpPr>
        <p:spPr>
          <a:xfrm>
            <a:off x="609600" y="481334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demand from local citizens and businessmen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private investment firm will establish a Private Cab Company in Calgary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Business should be cheap, functioning at highest standards, and profitable.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859D11-7141-4A39-B93A-4472E3A77570}"/>
              </a:ext>
            </a:extLst>
          </p:cNvPr>
          <p:cNvGrpSpPr/>
          <p:nvPr/>
        </p:nvGrpSpPr>
        <p:grpSpPr>
          <a:xfrm>
            <a:off x="838200" y="4325486"/>
            <a:ext cx="2748183" cy="487860"/>
            <a:chOff x="92935" y="0"/>
            <a:chExt cx="2748183" cy="487860"/>
          </a:xfrm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F245313B-F219-4F9D-8CFD-EF91E0D8414A}"/>
                </a:ext>
              </a:extLst>
            </p:cNvPr>
            <p:cNvSpPr/>
            <p:nvPr/>
          </p:nvSpPr>
          <p:spPr>
            <a:xfrm>
              <a:off x="92935" y="0"/>
              <a:ext cx="2748183" cy="487860"/>
            </a:xfrm>
            <a:prstGeom prst="chevron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hevron 4">
              <a:extLst>
                <a:ext uri="{FF2B5EF4-FFF2-40B4-BE49-F238E27FC236}">
                  <a16:creationId xmlns:a16="http://schemas.microsoft.com/office/drawing/2014/main" id="{A227AEAB-0358-450A-AE9E-2C04F4074BFA}"/>
                </a:ext>
              </a:extLst>
            </p:cNvPr>
            <p:cNvSpPr txBox="1"/>
            <p:nvPr/>
          </p:nvSpPr>
          <p:spPr>
            <a:xfrm>
              <a:off x="336865" y="0"/>
              <a:ext cx="2260323" cy="487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Business Interest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93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441"/>
            <a:ext cx="6733309" cy="4669796"/>
          </a:xfrm>
        </p:spPr>
        <p:txBody>
          <a:bodyPr>
            <a:normAutofit/>
          </a:bodyPr>
          <a:lstStyle/>
          <a:p>
            <a:r>
              <a:rPr lang="en-US" sz="2000" dirty="0"/>
              <a:t>Calgary is divided into four quadrants: NW, SW, SE or NE.</a:t>
            </a:r>
          </a:p>
          <a:p>
            <a:r>
              <a:rPr lang="en-US" sz="2000" dirty="0"/>
              <a:t>Avenues run east-west, streets run north-south.</a:t>
            </a:r>
          </a:p>
          <a:p>
            <a:r>
              <a:rPr lang="en-US" sz="2000" dirty="0"/>
              <a:t>One of the most geographically dispersed city in the world. </a:t>
            </a:r>
          </a:p>
          <a:p>
            <a:r>
              <a:rPr lang="en-US" sz="2000" dirty="0"/>
              <a:t>Housing and buildings are separate and detached. </a:t>
            </a:r>
          </a:p>
          <a:p>
            <a:r>
              <a:rPr lang="en-US" sz="2000" dirty="0"/>
              <a:t>Public transport system is not as comprehensive as those seen in other large Canadian cities </a:t>
            </a:r>
          </a:p>
          <a:p>
            <a:r>
              <a:rPr lang="en-US" sz="2000" dirty="0"/>
              <a:t>Citizens heavily depend on personal vehicles. </a:t>
            </a:r>
          </a:p>
          <a:p>
            <a:r>
              <a:rPr lang="en-US" sz="2000" dirty="0"/>
              <a:t>Travelling is tricky when travelling between quadrants and heavy traffic congestion during rush hours.</a:t>
            </a:r>
          </a:p>
          <a:p>
            <a:r>
              <a:rPr lang="en-US" sz="2000" dirty="0"/>
              <a:t>Hefty parking costs, High insurance costs </a:t>
            </a:r>
          </a:p>
        </p:txBody>
      </p:sp>
      <p:pic>
        <p:nvPicPr>
          <p:cNvPr id="2050" name="Picture 2" descr="City of Calgary on Twitter: &quot;The #GreenLineYYC is the next step in  completing Calgary's rapid transit network alongside the existing Red &amp;  Blue LRT lines &amp; four MAX bus rapid transit routes.">
            <a:extLst>
              <a:ext uri="{FF2B5EF4-FFF2-40B4-BE49-F238E27FC236}">
                <a16:creationId xmlns:a16="http://schemas.microsoft.com/office/drawing/2014/main" id="{46E0E8B5-4ABF-43F3-83D3-ECA2EDD4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70" y="551168"/>
            <a:ext cx="4371975" cy="55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F643FA-C5AB-449E-AB8A-95A723CE97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902113"/>
              </p:ext>
            </p:extLst>
          </p:nvPr>
        </p:nvGraphicFramePr>
        <p:xfrm>
          <a:off x="777485" y="1334926"/>
          <a:ext cx="3271301" cy="53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0C4E8-DAB4-4C9F-B697-23D2044B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9902"/>
            <a:ext cx="5085523" cy="4206561"/>
          </a:xfrm>
        </p:spPr>
        <p:txBody>
          <a:bodyPr>
            <a:normAutofit/>
          </a:bodyPr>
          <a:lstStyle/>
          <a:p>
            <a:r>
              <a:rPr lang="en-US" sz="2000" dirty="0"/>
              <a:t>Heavy traffic congestion during rush hours.</a:t>
            </a:r>
          </a:p>
          <a:p>
            <a:r>
              <a:rPr lang="en-US" sz="2000" dirty="0"/>
              <a:t>Travelling is tricky when travelling between quadrants </a:t>
            </a:r>
          </a:p>
          <a:p>
            <a:r>
              <a:rPr lang="en-US" sz="2000" dirty="0"/>
              <a:t>Heavy traffic congestion during rush hours.</a:t>
            </a:r>
          </a:p>
          <a:p>
            <a:r>
              <a:rPr lang="en-US" sz="2000" dirty="0"/>
              <a:t>High Safety &amp; Health Standards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8BADCD-EE5D-405C-A8FA-12F3EEB47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322255"/>
              </p:ext>
            </p:extLst>
          </p:nvPr>
        </p:nvGraphicFramePr>
        <p:xfrm>
          <a:off x="753036" y="1254345"/>
          <a:ext cx="3070819" cy="512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5</a:t>
            </a:fld>
            <a:endParaRPr lang="en-US"/>
          </a:p>
        </p:txBody>
      </p:sp>
      <p:pic>
        <p:nvPicPr>
          <p:cNvPr id="5124" name="Picture 4" descr="Calgary ranked as world's best driving city — but doesn't deserve it, prof  says | CBC News">
            <a:extLst>
              <a:ext uri="{FF2B5EF4-FFF2-40B4-BE49-F238E27FC236}">
                <a16:creationId xmlns:a16="http://schemas.microsoft.com/office/drawing/2014/main" id="{CA7B30ED-6178-4227-9F8F-305253FA1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617" y="-295369"/>
            <a:ext cx="3342007" cy="22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algary United Cabs | Lowest Taxi Fare in Calgary 403 777 1111,Taxi,Cab  Service,Airport Taxi,cabs,cab,Taxi,Taxi Service,Airport cab,City Cabs ‎">
            <a:extLst>
              <a:ext uri="{FF2B5EF4-FFF2-40B4-BE49-F238E27FC236}">
                <a16:creationId xmlns:a16="http://schemas.microsoft.com/office/drawing/2014/main" id="{4E726DEE-653F-4326-92C2-ED818B5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617" y="1595529"/>
            <a:ext cx="31051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ayfair Taxi (Calgary) - All You Need to Know BEFORE You Go - Updated 2020 ( Calgary, Alberta) - Tripadvisor">
            <a:extLst>
              <a:ext uri="{FF2B5EF4-FFF2-40B4-BE49-F238E27FC236}">
                <a16:creationId xmlns:a16="http://schemas.microsoft.com/office/drawing/2014/main" id="{9F98DA7A-F314-451C-9412-C69338036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499" y="345820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UAWEI Community|Coronavirus[COVID-19] protect your self">
            <a:extLst>
              <a:ext uri="{FF2B5EF4-FFF2-40B4-BE49-F238E27FC236}">
                <a16:creationId xmlns:a16="http://schemas.microsoft.com/office/drawing/2014/main" id="{F140E2E3-5793-4C07-B1E5-D6A86089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60" y="5958243"/>
            <a:ext cx="1662038" cy="7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Why Your Confused Customers are not Retained Customers">
            <a:extLst>
              <a:ext uri="{FF2B5EF4-FFF2-40B4-BE49-F238E27FC236}">
                <a16:creationId xmlns:a16="http://schemas.microsoft.com/office/drawing/2014/main" id="{51CB0327-3E56-4AF4-AFF7-7AE98EC0B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5"/>
          <a:stretch/>
        </p:blipFill>
        <p:spPr bwMode="auto">
          <a:xfrm>
            <a:off x="3929464" y="4912915"/>
            <a:ext cx="1994258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171265-0B1E-486A-BE03-7372E443D3EB}"/>
              </a:ext>
            </a:extLst>
          </p:cNvPr>
          <p:cNvSpPr txBox="1">
            <a:spLocks/>
          </p:cNvSpPr>
          <p:nvPr/>
        </p:nvSpPr>
        <p:spPr>
          <a:xfrm>
            <a:off x="851160" y="3527485"/>
            <a:ext cx="3755627" cy="208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Increasing unemployment rate</a:t>
            </a:r>
          </a:p>
          <a:p>
            <a:r>
              <a:rPr lang="en-US" sz="2000" dirty="0"/>
              <a:t>Increasing Competition</a:t>
            </a:r>
          </a:p>
          <a:p>
            <a:r>
              <a:rPr lang="en-US" sz="2000" dirty="0"/>
              <a:t>Attracting Customer’s attention</a:t>
            </a:r>
          </a:p>
          <a:p>
            <a:r>
              <a:rPr lang="en-US" sz="2000" dirty="0"/>
              <a:t>Up &amp; Downs in Economy</a:t>
            </a:r>
          </a:p>
          <a:p>
            <a:r>
              <a:rPr lang="en-US" sz="2000" dirty="0"/>
              <a:t>Increase in gasoline prices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25200A-F0E2-45A1-81E2-1D8B51A3A555}"/>
              </a:ext>
            </a:extLst>
          </p:cNvPr>
          <p:cNvSpPr txBox="1">
            <a:spLocks/>
          </p:cNvSpPr>
          <p:nvPr/>
        </p:nvSpPr>
        <p:spPr>
          <a:xfrm>
            <a:off x="6977843" y="1396421"/>
            <a:ext cx="4494385" cy="2781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One of Canada’s most-populous city </a:t>
            </a:r>
          </a:p>
          <a:p>
            <a:r>
              <a:rPr lang="en-US" sz="2000" dirty="0"/>
              <a:t>Many commercial &amp; industrial enterprises</a:t>
            </a:r>
          </a:p>
          <a:p>
            <a:r>
              <a:rPr lang="en-US" sz="2000" dirty="0"/>
              <a:t>Rich economy &amp; customer profile</a:t>
            </a:r>
          </a:p>
          <a:p>
            <a:r>
              <a:rPr lang="en-US" sz="2000" dirty="0"/>
              <a:t>24/7 busy life &amp; Attractive Places</a:t>
            </a:r>
          </a:p>
          <a:p>
            <a:r>
              <a:rPr lang="en-US" sz="2000" dirty="0"/>
              <a:t>Younger generation &amp; colleges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649268F-B179-4924-9292-1F72C8325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621212"/>
              </p:ext>
            </p:extLst>
          </p:nvPr>
        </p:nvGraphicFramePr>
        <p:xfrm>
          <a:off x="6746332" y="1247339"/>
          <a:ext cx="3070819" cy="52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6" name="Picture 4" descr="Dining &amp; Nightlife – Calgary Living &amp; Settling Community">
            <a:extLst>
              <a:ext uri="{FF2B5EF4-FFF2-40B4-BE49-F238E27FC236}">
                <a16:creationId xmlns:a16="http://schemas.microsoft.com/office/drawing/2014/main" id="{81280920-9791-45CC-BF84-6A7AEF5E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47" y="4177476"/>
            <a:ext cx="2591610" cy="192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oil-and-gas-web-design-calgary-500 | Buer Interactive">
            <a:extLst>
              <a:ext uri="{FF2B5EF4-FFF2-40B4-BE49-F238E27FC236}">
                <a16:creationId xmlns:a16="http://schemas.microsoft.com/office/drawing/2014/main" id="{CFF74107-2E63-408E-8E50-42BD46EF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73" y="4155475"/>
            <a:ext cx="2591610" cy="192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35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39348"/>
            <a:ext cx="9953677" cy="44471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Initial investment cost will be high due to quantity of the branches and cabs. Therefore to be profitable:</a:t>
            </a:r>
          </a:p>
          <a:p>
            <a:pPr lvl="1"/>
            <a:r>
              <a:rPr lang="en-US" sz="2000" dirty="0"/>
              <a:t>A “Cab Service App” will be commercialized on all platforms. This platform will be the interface between company &amp; customers. Some of the important features of this app are requesting a cab through the app as well as direct calling platform, giving feedback for the drivers and seeing estimated driving hours.</a:t>
            </a:r>
          </a:p>
          <a:p>
            <a:pPr lvl="1"/>
            <a:r>
              <a:rPr lang="en-US" sz="2000" dirty="0"/>
              <a:t>Branches must be close to all potential customers. Especially to highly populated neighborhoods and business areas.</a:t>
            </a:r>
          </a:p>
          <a:p>
            <a:pPr lvl="1"/>
            <a:r>
              <a:rPr lang="en-US" sz="2000" dirty="0"/>
              <a:t>Driving hours are very critical both for the customers and drivers.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8BADCD-EE5D-405C-A8FA-12F3EEB47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437730"/>
              </p:ext>
            </p:extLst>
          </p:nvPr>
        </p:nvGraphicFramePr>
        <p:xfrm>
          <a:off x="753036" y="1349596"/>
          <a:ext cx="3070819" cy="512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508125"/>
            <a:ext cx="3048002" cy="4397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 reach all the customers and optimize the driving hours, several branches will be located on different parts of Calgary. </a:t>
            </a:r>
          </a:p>
          <a:p>
            <a:pPr marL="0" indent="0">
              <a:buNone/>
            </a:pPr>
            <a:r>
              <a:rPr lang="en-US" sz="2000" dirty="0"/>
              <a:t>In fact, quantity and size of the branches will be determined after data analysis. </a:t>
            </a:r>
          </a:p>
          <a:p>
            <a:pPr marL="0" indent="0">
              <a:buNone/>
            </a:pPr>
            <a:r>
              <a:rPr lang="en-US" sz="2000" dirty="0"/>
              <a:t>Methodology will be as following: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A716B-40C5-4B44-80A3-B3C920811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852196"/>
              </p:ext>
            </p:extLst>
          </p:nvPr>
        </p:nvGraphicFramePr>
        <p:xfrm>
          <a:off x="4395788" y="1508125"/>
          <a:ext cx="7586662" cy="521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9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43" y="1814509"/>
            <a:ext cx="5480610" cy="23153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Calgary data website - great source for data scientists</a:t>
            </a:r>
          </a:p>
          <a:p>
            <a:pPr marL="0" indent="0">
              <a:buNone/>
            </a:pPr>
            <a:r>
              <a:rPr lang="en-US" sz="2000" dirty="0"/>
              <a:t>Many datasets related to Calgary such as crime rate , population data, businesses data, housing data. </a:t>
            </a:r>
          </a:p>
          <a:p>
            <a:pPr marL="0" indent="0">
              <a:buNone/>
            </a:pPr>
            <a:r>
              <a:rPr lang="en-US" sz="2000" dirty="0"/>
              <a:t>For more information refer to link below:</a:t>
            </a:r>
          </a:p>
          <a:p>
            <a:r>
              <a:rPr lang="en-US" sz="2000" u="sng" dirty="0">
                <a:hlinkClick r:id="rId2"/>
              </a:rPr>
              <a:t>https://data.calgary.ca/</a:t>
            </a:r>
            <a:endParaRPr lang="en-US" sz="2000" dirty="0"/>
          </a:p>
          <a:p>
            <a:r>
              <a:rPr lang="en-US" sz="2000" u="sng" dirty="0">
                <a:hlinkClick r:id="rId3"/>
              </a:rPr>
              <a:t>https://data.calgary.ca/Demographics/Census-by-Community-2019/rkfr-buzb</a:t>
            </a:r>
            <a:endParaRPr lang="en-US" sz="2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8BADCD-EE5D-405C-A8FA-12F3EEB47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946494"/>
              </p:ext>
            </p:extLst>
          </p:nvPr>
        </p:nvGraphicFramePr>
        <p:xfrm>
          <a:off x="753036" y="1281113"/>
          <a:ext cx="3070819" cy="53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BC2692-469B-451B-943B-1CB3E133723D}"/>
              </a:ext>
            </a:extLst>
          </p:cNvPr>
          <p:cNvGrpSpPr/>
          <p:nvPr/>
        </p:nvGrpSpPr>
        <p:grpSpPr>
          <a:xfrm>
            <a:off x="838200" y="4212876"/>
            <a:ext cx="2748183" cy="533676"/>
            <a:chOff x="92935" y="0"/>
            <a:chExt cx="2748183" cy="512818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7B9BCD8-4EAF-4CCF-80FA-F56007C1F4E2}"/>
                </a:ext>
              </a:extLst>
            </p:cNvPr>
            <p:cNvSpPr/>
            <p:nvPr/>
          </p:nvSpPr>
          <p:spPr>
            <a:xfrm>
              <a:off x="92935" y="0"/>
              <a:ext cx="2748183" cy="512818"/>
            </a:xfrm>
            <a:prstGeom prst="chevron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Chevron 4">
              <a:extLst>
                <a:ext uri="{FF2B5EF4-FFF2-40B4-BE49-F238E27FC236}">
                  <a16:creationId xmlns:a16="http://schemas.microsoft.com/office/drawing/2014/main" id="{2D78461E-D774-4CE9-B1BA-439797F2E58A}"/>
                </a:ext>
              </a:extLst>
            </p:cNvPr>
            <p:cNvSpPr txBox="1"/>
            <p:nvPr/>
          </p:nvSpPr>
          <p:spPr>
            <a:xfrm>
              <a:off x="349344" y="0"/>
              <a:ext cx="2235365" cy="5128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tx1"/>
                  </a:solidFill>
                </a:rPr>
                <a:t>Libraries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477329-FE48-4D80-9027-73653A5E0641}"/>
              </a:ext>
            </a:extLst>
          </p:cNvPr>
          <p:cNvSpPr txBox="1">
            <a:spLocks/>
          </p:cNvSpPr>
          <p:nvPr/>
        </p:nvSpPr>
        <p:spPr>
          <a:xfrm>
            <a:off x="838200" y="4829579"/>
            <a:ext cx="3771902" cy="15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Matplotlib</a:t>
            </a:r>
          </a:p>
          <a:p>
            <a:r>
              <a:rPr lang="en-US" sz="2000" dirty="0" err="1"/>
              <a:t>Numpy</a:t>
            </a:r>
            <a:endParaRPr lang="en-US" sz="2000" dirty="0"/>
          </a:p>
          <a:p>
            <a:r>
              <a:rPr lang="en-US" sz="2000" dirty="0"/>
              <a:t>Pandas</a:t>
            </a:r>
          </a:p>
          <a:p>
            <a:r>
              <a:rPr lang="en-US" sz="2000" dirty="0" err="1"/>
              <a:t>Geopy</a:t>
            </a: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1A5076-124E-409D-AD40-A8D7E2BCEEB3}"/>
              </a:ext>
            </a:extLst>
          </p:cNvPr>
          <p:cNvSpPr txBox="1">
            <a:spLocks/>
          </p:cNvSpPr>
          <p:nvPr/>
        </p:nvSpPr>
        <p:spPr>
          <a:xfrm>
            <a:off x="2428461" y="4832846"/>
            <a:ext cx="2181641" cy="158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Beautifulsoup</a:t>
            </a:r>
            <a:endParaRPr lang="en-US" sz="2000" dirty="0"/>
          </a:p>
          <a:p>
            <a:r>
              <a:rPr lang="en-US" sz="2000" dirty="0" err="1"/>
              <a:t>Sklearn</a:t>
            </a:r>
            <a:endParaRPr lang="en-US" sz="2000" dirty="0"/>
          </a:p>
          <a:p>
            <a:r>
              <a:rPr lang="en-US" sz="2000" dirty="0"/>
              <a:t>Folium - Map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7B6BFC4-9777-4792-9475-2CB6E11A2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734984"/>
              </p:ext>
            </p:extLst>
          </p:nvPr>
        </p:nvGraphicFramePr>
        <p:xfrm>
          <a:off x="6546797" y="1284781"/>
          <a:ext cx="3070819" cy="52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C2F477-E18D-4797-A210-2230400F9985}"/>
              </a:ext>
            </a:extLst>
          </p:cNvPr>
          <p:cNvSpPr txBox="1">
            <a:spLocks/>
          </p:cNvSpPr>
          <p:nvPr/>
        </p:nvSpPr>
        <p:spPr>
          <a:xfrm>
            <a:off x="6602743" y="1894814"/>
            <a:ext cx="5589257" cy="373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2 datasets</a:t>
            </a:r>
          </a:p>
          <a:p>
            <a:pPr lvl="1"/>
            <a:r>
              <a:rPr lang="en-US" sz="2000" dirty="0"/>
              <a:t>“Calgary Census by Community Data” </a:t>
            </a:r>
          </a:p>
          <a:p>
            <a:pPr lvl="1"/>
            <a:r>
              <a:rPr lang="en-US" sz="2000" dirty="0"/>
              <a:t>“Calgary Community Services”. </a:t>
            </a:r>
          </a:p>
          <a:p>
            <a:r>
              <a:rPr lang="en-US" sz="2000" dirty="0"/>
              <a:t>Former dataset for neighborhood names, class of neighborhoods (residential or business), Sectors where the neighborhoods belong to, population of each neighborhood, count of dwellings in each neighborhood, etc.</a:t>
            </a:r>
          </a:p>
          <a:p>
            <a:r>
              <a:rPr lang="en-US" sz="2000" dirty="0"/>
              <a:t>Latter dataset for attractive places (Museum, health center, community centers, </a:t>
            </a:r>
            <a:r>
              <a:rPr lang="en-US" sz="2000" dirty="0" err="1"/>
              <a:t>etc</a:t>
            </a:r>
            <a:r>
              <a:rPr lang="en-US" sz="2000" dirty="0"/>
              <a:t>), their neighborhoods, address, location coordinate data.</a:t>
            </a:r>
          </a:p>
        </p:txBody>
      </p:sp>
    </p:spTree>
    <p:extLst>
      <p:ext uri="{BB962C8B-B14F-4D97-AF65-F5344CB8AC3E}">
        <p14:creationId xmlns:p14="http://schemas.microsoft.com/office/powerpoint/2010/main" val="296430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7437-E7C1-4BB9-958D-D9C7A600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Data Analysis – First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55C5-117C-400B-A1CC-1BF5C579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872302"/>
            <a:ext cx="9953677" cy="1092200"/>
          </a:xfrm>
        </p:spPr>
        <p:txBody>
          <a:bodyPr>
            <a:normAutofit/>
          </a:bodyPr>
          <a:lstStyle/>
          <a:p>
            <a:r>
              <a:rPr lang="en-US" sz="2000" dirty="0"/>
              <a:t>“Calgary Census by Community Data” has been filtered, cleaned, missing data filled in, wrong data has been corrected. (Static Population Data)</a:t>
            </a:r>
          </a:p>
          <a:p>
            <a:r>
              <a:rPr lang="en-US" sz="2000" dirty="0"/>
              <a:t>Final </a:t>
            </a:r>
            <a:r>
              <a:rPr lang="en-US" sz="2000" dirty="0" err="1"/>
              <a:t>dataframe</a:t>
            </a:r>
            <a:r>
              <a:rPr lang="en-US" sz="2000" dirty="0"/>
              <a:t> has been sorted &amp; highly populated neighborhoods have been defined.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8BADCD-EE5D-405C-A8FA-12F3EEB474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83484"/>
              </p:ext>
            </p:extLst>
          </p:nvPr>
        </p:nvGraphicFramePr>
        <p:xfrm>
          <a:off x="753036" y="1357312"/>
          <a:ext cx="6752664" cy="505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212E5-608A-4E0C-A2C7-EA668B2D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3C82-EEC1-4C8A-BEC4-4AA9490C0CC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5CECE0-CDD6-402B-9D21-C6DE3BEF5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499517"/>
              </p:ext>
            </p:extLst>
          </p:nvPr>
        </p:nvGraphicFramePr>
        <p:xfrm>
          <a:off x="753036" y="2941358"/>
          <a:ext cx="6752664" cy="520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7CCBA4-92C1-4513-825E-340A31D7661E}"/>
              </a:ext>
            </a:extLst>
          </p:cNvPr>
          <p:cNvSpPr txBox="1">
            <a:spLocks/>
          </p:cNvSpPr>
          <p:nvPr/>
        </p:nvSpPr>
        <p:spPr>
          <a:xfrm>
            <a:off x="7444016" y="3685794"/>
            <a:ext cx="4195534" cy="2048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Calgary has a diversified age group</a:t>
            </a:r>
          </a:p>
          <a:p>
            <a:r>
              <a:rPr lang="en-US" sz="2000" dirty="0"/>
              <a:t>Majority of the people are working and studying class </a:t>
            </a:r>
          </a:p>
          <a:p>
            <a:r>
              <a:rPr lang="en-US" sz="2000" dirty="0"/>
              <a:t>People need and can afford private cab services in their daily life.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990C1-F087-4D6D-B0C6-A7A36708BDAC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07817" y="3526124"/>
            <a:ext cx="6443102" cy="31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8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1401</Words>
  <Application>Microsoft Office PowerPoint</Application>
  <PresentationFormat>Widescreen</PresentationFormat>
  <Paragraphs>195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Office Theme</vt:lpstr>
      <vt:lpstr>Calgary Private Cab Service</vt:lpstr>
      <vt:lpstr>Topics</vt:lpstr>
      <vt:lpstr>Introduction</vt:lpstr>
      <vt:lpstr>Introduction </vt:lpstr>
      <vt:lpstr>Business</vt:lpstr>
      <vt:lpstr>Business</vt:lpstr>
      <vt:lpstr>Methodology</vt:lpstr>
      <vt:lpstr>Data</vt:lpstr>
      <vt:lpstr>Data Analysis – First Step</vt:lpstr>
      <vt:lpstr>Data Analysis – First Step</vt:lpstr>
      <vt:lpstr>Data Analysis – Second Step</vt:lpstr>
      <vt:lpstr>Foursquare API</vt:lpstr>
      <vt:lpstr>Clustering Analysis</vt:lpstr>
      <vt:lpstr>Final Results &amp; Visuals</vt:lpstr>
      <vt:lpstr>Final Results &amp; Visuals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Calgary Private Cab Service</dc:title>
  <dc:creator>Gokalp Aydinak</dc:creator>
  <cp:lastModifiedBy>Gokalp</cp:lastModifiedBy>
  <cp:revision>48</cp:revision>
  <dcterms:created xsi:type="dcterms:W3CDTF">2020-11-08T17:17:34Z</dcterms:created>
  <dcterms:modified xsi:type="dcterms:W3CDTF">2020-11-10T13:30:40Z</dcterms:modified>
</cp:coreProperties>
</file>